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41" r:id="rId3"/>
  </p:sldMasterIdLst>
  <p:notesMasterIdLst>
    <p:notesMasterId r:id="rId5"/>
  </p:notesMasterIdLst>
  <p:handoutMasterIdLst>
    <p:handoutMasterId r:id="rId16"/>
  </p:handoutMasterIdLst>
  <p:sldIdLst>
    <p:sldId id="256" r:id="rId4"/>
    <p:sldId id="304" r:id="rId6"/>
    <p:sldId id="257" r:id="rId7"/>
    <p:sldId id="294" r:id="rId8"/>
    <p:sldId id="287" r:id="rId9"/>
    <p:sldId id="295" r:id="rId10"/>
    <p:sldId id="329" r:id="rId11"/>
    <p:sldId id="330" r:id="rId12"/>
    <p:sldId id="331" r:id="rId13"/>
    <p:sldId id="288" r:id="rId14"/>
    <p:sldId id="309" r:id="rId15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6166"/>
    <a:srgbClr val="2F3A49"/>
    <a:srgbClr val="3F4E63"/>
    <a:srgbClr val="8C9DB6"/>
    <a:srgbClr val="222A35"/>
    <a:srgbClr val="252D39"/>
    <a:srgbClr val="435369"/>
    <a:srgbClr val="404F64"/>
    <a:srgbClr val="2E2A2B"/>
    <a:srgbClr val="5C4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31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509" y="99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gs" Target="tags/tag6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C243-3E68-4BFF-A505-ADDF9D7195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D84A-3049-44F6-8517-64F0971FDD2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  <a:endParaRPr lang="en-US" altLang="zh-CN" sz="100" dirty="0">
              <a:solidFill>
                <a:schemeClr val="tx1"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hf sldNum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3" Type="http://schemas.openxmlformats.org/officeDocument/2006/relationships/theme" Target="../theme/theme1.xml"/><Relationship Id="rId92" Type="http://schemas.openxmlformats.org/officeDocument/2006/relationships/slideLayout" Target="../slideLayouts/slideLayout92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.xml"/><Relationship Id="rId89" Type="http://schemas.openxmlformats.org/officeDocument/2006/relationships/slideLayout" Target="../slideLayouts/slideLayout89.xml"/><Relationship Id="rId88" Type="http://schemas.openxmlformats.org/officeDocument/2006/relationships/slideLayout" Target="../slideLayouts/slideLayout88.xml"/><Relationship Id="rId87" Type="http://schemas.openxmlformats.org/officeDocument/2006/relationships/slideLayout" Target="../slideLayouts/slideLayout87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80" Type="http://schemas.openxmlformats.org/officeDocument/2006/relationships/slideLayout" Target="../slideLayouts/slideLayout80.xml"/><Relationship Id="rId8" Type="http://schemas.openxmlformats.org/officeDocument/2006/relationships/slideLayout" Target="../slideLayouts/slideLayout8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.xml"/><Relationship Id="rId69" Type="http://schemas.openxmlformats.org/officeDocument/2006/relationships/slideLayout" Target="../slideLayouts/slideLayout69.xml"/><Relationship Id="rId68" Type="http://schemas.openxmlformats.org/officeDocument/2006/relationships/slideLayout" Target="../slideLayouts/slideLayout68.xml"/><Relationship Id="rId67" Type="http://schemas.openxmlformats.org/officeDocument/2006/relationships/slideLayout" Target="../slideLayouts/slideLayout67.xml"/><Relationship Id="rId66" Type="http://schemas.openxmlformats.org/officeDocument/2006/relationships/slideLayout" Target="../slideLayouts/slideLayout66.xml"/><Relationship Id="rId65" Type="http://schemas.openxmlformats.org/officeDocument/2006/relationships/slideLayout" Target="../slideLayouts/slideLayout65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0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.xml"/><Relationship Id="rId59" Type="http://schemas.openxmlformats.org/officeDocument/2006/relationships/slideLayout" Target="../slideLayouts/slideLayout59.xml"/><Relationship Id="rId58" Type="http://schemas.openxmlformats.org/officeDocument/2006/relationships/slideLayout" Target="../slideLayouts/slideLayout58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55" Type="http://schemas.openxmlformats.org/officeDocument/2006/relationships/slideLayout" Target="../slideLayouts/slideLayout55.xml"/><Relationship Id="rId54" Type="http://schemas.openxmlformats.org/officeDocument/2006/relationships/slideLayout" Target="../slideLayouts/slideLayout54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.xml"/><Relationship Id="rId49" Type="http://schemas.openxmlformats.org/officeDocument/2006/relationships/slideLayout" Target="../slideLayouts/slideLayout4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95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</p:sldLayoutIdLs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印品天逸黑" panose="02000500000000000000" pitchFamily="2" charset="-122"/>
          <a:ea typeface="印品天逸黑" panose="02000500000000000000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254885" y="2169509"/>
            <a:ext cx="7551267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  <a:cs typeface="+mn-ea"/>
                <a:sym typeface="+mn-lt"/>
              </a:rPr>
              <a:t>第五章</a:t>
            </a:r>
            <a:r>
              <a:rPr lang="en-US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  <a:cs typeface="+mn-ea"/>
                <a:sym typeface="+mn-lt"/>
              </a:rPr>
              <a:t> </a:t>
            </a:r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  <a:cs typeface="+mn-ea"/>
                <a:sym typeface="+mn-lt"/>
              </a:rPr>
              <a:t>会计账簿</a:t>
            </a:r>
            <a:endParaRPr lang="zh-CN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534241" y="3355919"/>
            <a:ext cx="487847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第二节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账簿使用规则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00160" y="1191746"/>
            <a:ext cx="292388" cy="4561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700" b="1" spc="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YOUR TITLE,ADD YOUR TITLE.</a:t>
            </a:r>
            <a:endParaRPr lang="en-US" altLang="zh-CN" sz="700" b="1" spc="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PA_十字形 9"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/>
          <p:cNvSpPr/>
          <p:nvPr>
            <p:custDataLst>
              <p:tags r:id="rId2"/>
            </p:custDataLst>
          </p:nvPr>
        </p:nvSpPr>
        <p:spPr>
          <a:xfrm>
            <a:off x="351006" y="300398"/>
            <a:ext cx="241542" cy="241540"/>
          </a:xfrm>
          <a:prstGeom prst="plus">
            <a:avLst>
              <a:gd name="adj" fmla="val 4369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584745" y="1191746"/>
            <a:ext cx="292388" cy="4561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sz="700" b="1" spc="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YOUR TITLE,ADD YOUR TITLE.</a:t>
            </a:r>
            <a:endParaRPr lang="en-US" altLang="zh-CN" sz="700" b="1" spc="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PA_矩形 6"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/>
          <p:cNvSpPr/>
          <p:nvPr>
            <p:custDataLst>
              <p:tags r:id="rId3"/>
            </p:custDataLst>
          </p:nvPr>
        </p:nvSpPr>
        <p:spPr>
          <a:xfrm>
            <a:off x="4054651" y="6265823"/>
            <a:ext cx="7489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时间</a:t>
            </a:r>
            <a:endParaRPr kumimoji="0" lang="zh-CN" altLang="en-US" sz="1600" b="1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PA_矩形 8"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/>
          <p:cNvSpPr/>
          <p:nvPr>
            <p:custDataLst>
              <p:tags r:id="rId4"/>
            </p:custDataLst>
          </p:nvPr>
        </p:nvSpPr>
        <p:spPr>
          <a:xfrm>
            <a:off x="7100088" y="6265823"/>
            <a:ext cx="13131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</a:t>
            </a:r>
            <a:endParaRPr kumimoji="0" lang="zh-CN" altLang="en-US" sz="1600" b="1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PA_矩形 6"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/>
          <p:cNvSpPr/>
          <p:nvPr>
            <p:custDataLst>
              <p:tags r:id="rId5"/>
            </p:custDataLst>
          </p:nvPr>
        </p:nvSpPr>
        <p:spPr>
          <a:xfrm>
            <a:off x="5524927" y="6265823"/>
            <a:ext cx="7489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地点</a:t>
            </a:r>
            <a:endParaRPr kumimoji="0" lang="zh-CN" altLang="en-US" sz="1600" b="1" i="0" u="none" strike="noStrike" kern="1200" cap="none" spc="60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1" name="直接连接符 20"/>
          <p:cNvCxnSpPr>
            <a:stCxn id="19" idx="3"/>
          </p:cNvCxnSpPr>
          <p:nvPr/>
        </p:nvCxnSpPr>
        <p:spPr>
          <a:xfrm flipV="1">
            <a:off x="8413115" y="6430010"/>
            <a:ext cx="1673225" cy="5080"/>
          </a:xfrm>
          <a:prstGeom prst="line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2254885" y="6424930"/>
            <a:ext cx="1673225" cy="5080"/>
          </a:xfrm>
          <a:prstGeom prst="line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3151159" y="428691"/>
            <a:ext cx="91226" cy="912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3365764" y="429326"/>
            <a:ext cx="91226" cy="912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3589894" y="429326"/>
            <a:ext cx="91226" cy="9122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PA_十字形 9" descr="e7d195523061f1c0d318120d6aeaf1b6ccceb6ba3da59c0775C5DE19DDDEBC09ED96DBD9900D9848D623ECAD1D4904B78047D0015C22C8BE97228BE8B5BFF08FE7A3AE04126DA07312A96C0F69F9BAB7B8762A2F02ECB167EB1D3D935132D44A03185F23F8625673A228DA0C7DA620D0616217B810CE4DCA0BDC2CD812D5F48220C6184BA351E466"/>
          <p:cNvSpPr/>
          <p:nvPr>
            <p:custDataLst>
              <p:tags r:id="rId6"/>
            </p:custDataLst>
          </p:nvPr>
        </p:nvSpPr>
        <p:spPr>
          <a:xfrm>
            <a:off x="11720223" y="300398"/>
            <a:ext cx="241542" cy="241540"/>
          </a:xfrm>
          <a:prstGeom prst="plus">
            <a:avLst>
              <a:gd name="adj" fmla="val 4369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8859078" y="421168"/>
            <a:ext cx="529961" cy="91861"/>
            <a:chOff x="3303559" y="581091"/>
            <a:chExt cx="529961" cy="91861"/>
          </a:xfrm>
        </p:grpSpPr>
        <p:sp>
          <p:nvSpPr>
            <p:cNvPr id="29" name="椭圆 28"/>
            <p:cNvSpPr/>
            <p:nvPr/>
          </p:nvSpPr>
          <p:spPr>
            <a:xfrm>
              <a:off x="3303559" y="581091"/>
              <a:ext cx="91226" cy="9122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518164" y="581726"/>
              <a:ext cx="91226" cy="9122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742294" y="581726"/>
              <a:ext cx="91226" cy="9122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40922" y="379416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二、账簿的登记规则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81429" y="721300"/>
            <a:ext cx="4997271" cy="3945885"/>
          </a:xfrm>
          <a:prstGeom prst="rect">
            <a:avLst/>
          </a:prstGeom>
          <a:solidFill>
            <a:srgbClr val="3A6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4145280" y="2433955"/>
            <a:ext cx="5254625" cy="37941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271010" y="2563495"/>
            <a:ext cx="476504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>
                <a:solidFill>
                  <a:schemeClr val="accent2"/>
                </a:solidFill>
                <a:cs typeface="+mn-ea"/>
                <a:sym typeface="+mn-lt"/>
              </a:rPr>
              <a:t>技能园地</a:t>
            </a:r>
            <a:endParaRPr lang="en-US" sz="1600">
              <a:solidFill>
                <a:schemeClr val="accent2"/>
              </a:solidFill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en-US" sz="1600">
                <a:solidFill>
                  <a:schemeClr val="accent2"/>
                </a:solidFill>
                <a:cs typeface="+mn-ea"/>
                <a:sym typeface="+mn-lt"/>
              </a:rPr>
              <a:t>为了防止在账簿记录中更正错误引起连锁反应（一个数字改动了，与之有关的其他数字都随之改动)，除月末和转页这两种情况下，其他时候登记账簿（除日记账外），都不要用蓝黑墨水笔结出余额。对需要及时了解的账户余额，应用铅笔写在余额栏，这样就可以避免更正错误时的连锁反应。</a:t>
            </a:r>
            <a:endParaRPr lang="en-US" sz="160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77875" y="1110615"/>
            <a:ext cx="3493135" cy="269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八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）</a:t>
            </a: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按规定更正错账</a:t>
            </a:r>
            <a:endParaRPr lang="en-US" sz="16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账簿记录如果发现错误，不得随意涂改，更不能刮擦、挖补或用涂改工具更改或消除字迹。发现错误后，应及时查找原因。根据错账的具体内容，按照规定的手续和更正错账的方法予以更正。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12087" y="4779618"/>
            <a:ext cx="2938611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/>
      <p:bldP spid="9" grpId="0" bldLvl="0"/>
      <p:bldP spid="10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042556" y="2495880"/>
            <a:ext cx="8106887" cy="1245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7500" dirty="0">
                <a:solidFill>
                  <a:schemeClr val="tx1">
                    <a:lumMod val="75000"/>
                    <a:lumOff val="25000"/>
                  </a:schemeClr>
                </a:solidFill>
                <a:latin typeface="仓耳青禾体-谷力 W05" panose="02020400000000000000" pitchFamily="18" charset="-122"/>
                <a:ea typeface="仓耳青禾体-谷力 W05" panose="02020400000000000000" pitchFamily="18" charset="-122"/>
                <a:cs typeface="+mn-ea"/>
                <a:sym typeface="+mn-lt"/>
              </a:rPr>
              <a:t>结束</a:t>
            </a:r>
            <a:endParaRPr lang="zh-CN" altLang="en-US" sz="7500" dirty="0">
              <a:solidFill>
                <a:schemeClr val="tx1">
                  <a:lumMod val="75000"/>
                  <a:lumOff val="25000"/>
                </a:schemeClr>
              </a:solidFill>
              <a:latin typeface="仓耳青禾体-谷力 W05" panose="02020400000000000000" pitchFamily="18" charset="-122"/>
              <a:ea typeface="仓耳青禾体-谷力 W05" panose="02020400000000000000" pitchFamily="18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26745" y="1676336"/>
            <a:ext cx="3847747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endParaRPr lang="en-US" sz="4000" b="1" dirty="0">
              <a:solidFill>
                <a:srgbClr val="3A616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2741136" y="1293920"/>
            <a:ext cx="6542842" cy="427015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893536" y="1446320"/>
            <a:ext cx="6239832" cy="3976285"/>
          </a:xfrm>
          <a:prstGeom prst="ellipse">
            <a:avLst/>
          </a:prstGeom>
          <a:noFill/>
          <a:ln w="41275">
            <a:solidFill>
              <a:srgbClr val="3A616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08228" y="3030330"/>
            <a:ext cx="451943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+mn-ea"/>
                <a:sym typeface="+mn-lt"/>
              </a:rPr>
              <a:t>第二节</a:t>
            </a:r>
            <a:r>
              <a:rPr lang="en-US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+mn-ea"/>
                <a:sym typeface="+mn-lt"/>
              </a:rPr>
              <a:t> </a:t>
            </a:r>
            <a:r>
              <a: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+mn-ea"/>
                <a:sym typeface="+mn-lt"/>
              </a:rPr>
              <a:t>账簿使用规则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575065" y="1689624"/>
            <a:ext cx="294821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sz="4800" dirty="0">
                <a:solidFill>
                  <a:srgbClr val="3A6166"/>
                </a:solidFill>
                <a:cs typeface="+mn-ea"/>
                <a:sym typeface="+mn-lt"/>
              </a:rPr>
              <a:t>PART 02</a:t>
            </a:r>
            <a:endParaRPr lang="en-US" sz="4800" dirty="0">
              <a:solidFill>
                <a:srgbClr val="3A616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 rot="5400000">
            <a:off x="-1002782" y="1002782"/>
            <a:ext cx="6858000" cy="4852436"/>
          </a:xfrm>
          <a:prstGeom prst="rect">
            <a:avLst/>
          </a:prstGeom>
        </p:spPr>
      </p:pic>
      <p:sp>
        <p:nvSpPr>
          <p:cNvPr id="6" name="矩形: 圆角 5"/>
          <p:cNvSpPr/>
          <p:nvPr/>
        </p:nvSpPr>
        <p:spPr>
          <a:xfrm>
            <a:off x="4420619" y="714375"/>
            <a:ext cx="6895082" cy="1152525"/>
          </a:xfrm>
          <a:prstGeom prst="roundRect">
            <a:avLst>
              <a:gd name="adj" fmla="val 10735"/>
            </a:avLst>
          </a:prstGeom>
          <a:solidFill>
            <a:srgbClr val="74A0A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: 圆角 6"/>
          <p:cNvSpPr/>
          <p:nvPr/>
        </p:nvSpPr>
        <p:spPr>
          <a:xfrm>
            <a:off x="4420618" y="2171700"/>
            <a:ext cx="6895082" cy="1152525"/>
          </a:xfrm>
          <a:prstGeom prst="roundRect">
            <a:avLst>
              <a:gd name="adj" fmla="val 10735"/>
            </a:avLst>
          </a:prstGeom>
          <a:solidFill>
            <a:srgbClr val="74A0A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07840" y="933450"/>
            <a:ext cx="5143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cs typeface="+mn-ea"/>
                <a:sym typeface="+mn-lt"/>
              </a:rPr>
              <a:t>一、账簿的启用</a:t>
            </a:r>
            <a:r>
              <a:rPr lang="zh-CN" altLang="en-US" sz="3600" b="1" dirty="0">
                <a:solidFill>
                  <a:schemeClr val="bg1"/>
                </a:solidFill>
                <a:cs typeface="+mn-ea"/>
                <a:sym typeface="+mn-lt"/>
              </a:rPr>
              <a:t>规则</a:t>
            </a:r>
            <a:endParaRPr lang="zh-CN" altLang="en-US" sz="3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23715" y="2385060"/>
            <a:ext cx="50768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二、账簿的登记</a:t>
            </a:r>
            <a:r>
              <a:rPr lang="zh-CN" altLang="en-US" dirty="0">
                <a:sym typeface="+mn-lt"/>
              </a:rPr>
              <a:t>规则</a:t>
            </a:r>
            <a:endParaRPr lang="zh-CN" altLang="en-US" dirty="0"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323425" y="3863319"/>
            <a:ext cx="33646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03</a:t>
            </a:r>
            <a:r>
              <a:rPr lang="zh-CN" altLang="en-US" dirty="0">
                <a:sym typeface="+mn-lt"/>
              </a:rPr>
              <a:t>标题文字</a:t>
            </a:r>
            <a:endParaRPr lang="zh-CN" altLang="en-US" dirty="0"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459289" y="3933192"/>
            <a:ext cx="4000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Loem ipsum dolor sameman tanam casectetur adipiscing elit tamam dalam qoue sampe. dolor sameman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346698" y="5300458"/>
            <a:ext cx="33646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04</a:t>
            </a:r>
            <a:r>
              <a:rPr lang="zh-CN" altLang="en-US" dirty="0">
                <a:sym typeface="+mn-lt"/>
              </a:rPr>
              <a:t>标题文字</a:t>
            </a:r>
            <a:endParaRPr lang="zh-CN" altLang="en-US" dirty="0"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482562" y="5370331"/>
            <a:ext cx="4000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Loem ipsum dolor sameman tanam casectetur adipiscing elit tamam dalam qoue sampe. dolor sameman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80853" y="817458"/>
            <a:ext cx="1292662" cy="20988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7200" b="1" dirty="0">
                <a:solidFill>
                  <a:srgbClr val="252D39"/>
                </a:solidFill>
                <a:cs typeface="+mn-ea"/>
                <a:sym typeface="+mn-lt"/>
              </a:rPr>
              <a:t>目录</a:t>
            </a:r>
            <a:endParaRPr lang="zh-CN" altLang="en-US" sz="7200" b="1" dirty="0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77820" y="816991"/>
            <a:ext cx="923330" cy="26505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4800" b="1" dirty="0">
                <a:solidFill>
                  <a:srgbClr val="252D39"/>
                </a:solidFill>
                <a:cs typeface="+mn-ea"/>
                <a:sym typeface="+mn-lt"/>
              </a:rPr>
              <a:t>content</a:t>
            </a:r>
            <a:endParaRPr lang="zh-CN" altLang="en-US" sz="4800" b="1" dirty="0">
              <a:cs typeface="+mn-ea"/>
              <a:sym typeface="+mn-lt"/>
            </a:endParaRPr>
          </a:p>
        </p:txBody>
      </p:sp>
      <p:sp>
        <p:nvSpPr>
          <p:cNvPr id="18" name="TextBox 4"/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http://www.1ppt.com/hangye/</a:t>
            </a:r>
            <a:endParaRPr lang="en-US" altLang="zh-CN" sz="100" dirty="0">
              <a:solidFill>
                <a:schemeClr val="tx1">
                  <a:alpha val="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2" grpId="0"/>
      <p:bldP spid="14" grpId="0"/>
      <p:bldP spid="15" grpId="0"/>
      <p:bldP spid="16" grpId="0"/>
      <p:bldP spid="1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765" y="658495"/>
            <a:ext cx="9106535" cy="130111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pitchFamily="34" charset="-122"/>
              </a:defRPr>
            </a:lvl1pPr>
          </a:lstStyle>
          <a:p>
            <a:r>
              <a:rPr lang="en-US" altLang="zh-CN" sz="2000" b="0" dirty="0"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lang="zh-CN" altLang="en-US" sz="2000" b="0" dirty="0">
                <a:latin typeface="+mn-lt"/>
                <a:ea typeface="+mn-ea"/>
                <a:cs typeface="+mn-ea"/>
                <a:sym typeface="+mn-lt"/>
              </a:rPr>
              <a:t>登记账簿是会计核算的内容之一，为保证会计核算资料的及时提供和内在</a:t>
            </a:r>
            <a:endParaRPr lang="zh-CN" altLang="en-US" sz="2000" b="0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2000" b="0" dirty="0">
                <a:latin typeface="+mn-lt"/>
                <a:ea typeface="+mn-ea"/>
                <a:cs typeface="+mn-ea"/>
                <a:sym typeface="+mn-lt"/>
              </a:rPr>
              <a:t>质量，在手工会计核算方式下，使用账簿时必须遵循有关原则，认真地做好账</a:t>
            </a:r>
            <a:endParaRPr lang="zh-CN" altLang="en-US" sz="2000" b="0" dirty="0"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2000" b="0" dirty="0">
                <a:latin typeface="+mn-lt"/>
                <a:ea typeface="+mn-ea"/>
                <a:cs typeface="+mn-ea"/>
                <a:sym typeface="+mn-lt"/>
              </a:rPr>
              <a:t>簿登记工作。账簿应具备封面、扉页和账页三大基本内容，</a:t>
            </a:r>
            <a:r>
              <a:rPr lang="zh-CN" altLang="en-US" sz="2000" b="0" dirty="0">
                <a:latin typeface="+mn-lt"/>
                <a:ea typeface="+mn-ea"/>
                <a:cs typeface="+mn-ea"/>
                <a:sym typeface="+mn-lt"/>
              </a:rPr>
              <a:t>具体如下：</a:t>
            </a:r>
            <a:endParaRPr lang="zh-CN" altLang="en-US" sz="2000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: 圆角 5"/>
          <p:cNvSpPr/>
          <p:nvPr/>
        </p:nvSpPr>
        <p:spPr>
          <a:xfrm>
            <a:off x="6338729" y="1883803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01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: 圆角 6"/>
          <p:cNvSpPr/>
          <p:nvPr/>
        </p:nvSpPr>
        <p:spPr>
          <a:xfrm>
            <a:off x="6350634" y="3154576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02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85592" y="2067627"/>
            <a:ext cx="3547745" cy="73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①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账簿名称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②记账单位名称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241140" y="1731160"/>
            <a:ext cx="2050415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封面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41142" y="3409382"/>
            <a:ext cx="3547745" cy="138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①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账簿名称、编号、页数、启用日期、经管人员姓名及交接记录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②账户目录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③主管会计人员签章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196692" y="3072832"/>
            <a:ext cx="2734310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扉页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: 圆角 6"/>
          <p:cNvSpPr/>
          <p:nvPr/>
        </p:nvSpPr>
        <p:spPr>
          <a:xfrm>
            <a:off x="6344919" y="4792876"/>
            <a:ext cx="654704" cy="654704"/>
          </a:xfrm>
          <a:prstGeom prst="roundRect">
            <a:avLst/>
          </a:prstGeom>
          <a:noFill/>
          <a:ln>
            <a:solidFill>
              <a:srgbClr val="6C666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D459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03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241142" y="5099117"/>
            <a:ext cx="3547745" cy="119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①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账户名称、总页数和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分页数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②经济业务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内容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③记账日期栏、凭证种类及号数栏、摘要栏、借贷方金额栏、余额方向栏、余额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charset="0"/>
                <a:cs typeface="+mn-ea"/>
                <a:sym typeface="+mn-lt"/>
              </a:rPr>
              <a:t>栏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charset="0"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96692" y="4793047"/>
            <a:ext cx="2734310" cy="3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账页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991246" y="2101134"/>
            <a:ext cx="5188291" cy="32251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/>
      <p:bldP spid="7" grpId="0" bldLvl="0"/>
      <p:bldP spid="8" grpId="0" bldLvl="0"/>
      <p:bldP spid="9" grpId="0" bldLvl="0"/>
      <p:bldP spid="11" grpId="0" bldLvl="0"/>
      <p:bldP spid="12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040922" y="1650874"/>
            <a:ext cx="4016099" cy="4488024"/>
          </a:xfrm>
          <a:prstGeom prst="rect">
            <a:avLst/>
          </a:prstGeom>
          <a:solidFill>
            <a:srgbClr val="3A6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40922" y="379416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一、账簿的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启用规则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3569532" y="1650874"/>
            <a:ext cx="3565450" cy="448802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414575" y="2301580"/>
            <a:ext cx="1903438" cy="258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实现会计信息化的企业，记账操作员发出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“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记账</a:t>
            </a: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”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指令，系统自动进行记账处理，无须人工</a:t>
            </a: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干预。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231146" y="963550"/>
            <a:ext cx="3460894" cy="526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   为了保证账簿记录的合法性和会计资料的完整性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明确记账责任，在启用会计账簿时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，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应在账簿封面上写明账簿名称和单位名称。在账簿扉页上附有账簿使用登记表，内容主要包括账簿页数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、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启用日期、相关责任人员签章，并加盖单位公章。记账人员或者会计机构负责人、会计主管人员在调动工作时，应当注明交接日期、接办人员或监交人员姓名，并由交接人员签名或盖章，以明确双方经济责任。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   使用订本式账簿，应当从第一页到最后一页顺序编写页数，不得跳页、缺号。使用活页式账页，应按账户顺序编号，并定期装订成册。装订后再按实际使用的账页顺序编写页码。另加目录，记明每个账户的名称和页次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7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922" y="379416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二、账簿的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登记规则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5219065" y="0"/>
            <a:ext cx="5005070" cy="689673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29615" y="1245870"/>
            <a:ext cx="3851275" cy="175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 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账簿记录是否客观、准确，内容是否清楚、完整，直接影响到会计核算的顺利进行和会计资料的质量，也影响到会计职能作用的正常发挥。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 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因此，会计人员在登记账簿时必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须遵循以下规则：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35767" y="3186388"/>
            <a:ext cx="3360822" cy="17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（一）登记及时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会计人员必须根据审核无误的会计凭证，及时完成登账工作，不得拖延、迟办。工作积压易造成漏记、错记，导致资料在传递、使用、分析中的障碍。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/>
      <p:bldP spid="14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922" y="379416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二、账簿的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登记规则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6454775" y="0"/>
            <a:ext cx="3769360" cy="689673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835660" y="1010285"/>
            <a:ext cx="5104130" cy="461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（二）内容准确、清楚、完整，并标明记账符号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   登记账簿时，必须将记账凭证的填写日期、种类和编号、经济业务内容摘要、金额和其他有关资料逐项填写入账。同时，每当一笔经济业务登账完毕，要在相应的记账凭证上签名或者盖章，并注明账簿的页码或用“√”符号表示已登记入账，以防止重记、漏记、便于查阅、核对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</a:t>
            </a: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三）一般使用蓝黑墨水笔填写，特殊记账使用红色墨水笔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      登记账簿必须使用蓝黑或者碳素墨水笔书写，不得使用铅笔或圆珠笔（银行的复写账簿除外）。红色墨水笔必须按照规定使用，例如，画线、改错，或用红色墨水笔填制红字记账凭证冲销错误记录；在不设借贷等栏的多栏式账簿中，登记减少数；在三栏式账簿中，如未印明余额方向，在余额栏内登记负数余额；根据国家规定可以用红字登记的其他会计记录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922" y="379416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二、账簿的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登记规则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6454775" y="0"/>
            <a:ext cx="3769360" cy="689673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835660" y="1010285"/>
            <a:ext cx="5104130" cy="461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(四）文字与数字间留空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账簿上记录的文字必须清晰、喘正，摘要内容清楚、简洁明了；数字书写要规范化，并排列整齐，大小一致，上下位置对齐。文字、数字书写时，不占满格，紧靠本行底线，一般应占1/2格。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五）顺序、连续登记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各种账簿必须按照编定的页次，连续记录，不得隔页、跳行。如不慎发生隔页、跳行，应将空页或空行画线注销，或者注明“此行空白”或“此页空白”字样，并由记账人员在空白处签名或盖章。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（六）结出余额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凡需结出余额的账户，结出余额后，应当在“借或贷”等栏内写明“借”或“贷”等字样。没有余额的账户，应当在“借或贷”等栏内写“平”字，并在余额栏内的“元”位上用“0”表示。现金日记账和银行存款日记账必须逐日结出余额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922" y="379416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32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二、账簿的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登记规则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04496" y="506265"/>
            <a:ext cx="331076" cy="331076"/>
          </a:xfrm>
          <a:prstGeom prst="ellipse">
            <a:avLst/>
          </a:prstGeom>
          <a:solidFill>
            <a:srgbClr val="222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6454775" y="0"/>
            <a:ext cx="3769360" cy="689673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835660" y="1010285"/>
            <a:ext cx="5104130" cy="461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（七）过次承前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每一张账页记录结束，转入下一页登记，在本账页最末一行和下一张的第一行办理转页手续。即在本账页最末一行加计本页借方、贷方发生额合计并结出余额，在“摘要”栏内注明“过次页”，同时将计算出的借、贷方发生额合计和余额记入下一页的第一行内的“借方”“贷方”和“余额”栏内，并在“摘要”栏注明“承前页”。办完转页手续后，再开始登记经济业务，以保证账簿记录连续进行，相互衔接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（1）对需要结计本月发生额的账户，结计“过次页”的本页合计数应当为自本月初起至本页末止的发生额合计数。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（2）对需要结计本年累计发生额的账户，结计“过次页”的本页合计数应当为自本年初起至本页末止的累计数。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(3）对既不需要结计本月发生额也不需要结计本年累计发生额的账户，可以只将每页末（倒数第二行）的余额结转次页。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/>
    </p:bldLst>
  </p:timing>
</p:sld>
</file>

<file path=ppt/tags/tag1.xml><?xml version="1.0" encoding="utf-8"?>
<p:tagLst xmlns:p="http://schemas.openxmlformats.org/presentationml/2006/main">
  <p:tag name="PA" val="v4.1.3"/>
</p:tagLst>
</file>

<file path=ppt/tags/tag2.xml><?xml version="1.0" encoding="utf-8"?>
<p:tagLst xmlns:p="http://schemas.openxmlformats.org/presentationml/2006/main">
  <p:tag name="PA" val="v4.1.3"/>
</p:tagLst>
</file>

<file path=ppt/tags/tag3.xml><?xml version="1.0" encoding="utf-8"?>
<p:tagLst xmlns:p="http://schemas.openxmlformats.org/presentationml/2006/main">
  <p:tag name="PA" val="v4.1.3"/>
</p:tagLst>
</file>

<file path=ppt/tags/tag4.xml><?xml version="1.0" encoding="utf-8"?>
<p:tagLst xmlns:p="http://schemas.openxmlformats.org/presentationml/2006/main">
  <p:tag name="PA" val="v4.1.3"/>
</p:tagLst>
</file>

<file path=ppt/tags/tag5.xml><?xml version="1.0" encoding="utf-8"?>
<p:tagLst xmlns:p="http://schemas.openxmlformats.org/presentationml/2006/main">
  <p:tag name="PA" val="v4.1.3"/>
</p:tagLst>
</file>

<file path=ppt/tags/tag6.xml><?xml version="1.0" encoding="utf-8"?>
<p:tagLst xmlns:p="http://schemas.openxmlformats.org/presentationml/2006/main">
  <p:tag name="ISPRING_PRESENTATION_TITLE" val="年终总结"/>
  <p:tag name="commondata" val="eyJoZGlkIjoiN2I5MDg4ZTRjZTU1NTUwMjNjMTk2NzdhYmM3ZDFmM2MifQ==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h4tonwit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4tonwit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2367</Words>
  <Application>WPS 演示</Application>
  <PresentationFormat>宽屏</PresentationFormat>
  <Paragraphs>114</Paragraphs>
  <Slides>11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宋体</vt:lpstr>
      <vt:lpstr>Wingdings</vt:lpstr>
      <vt:lpstr>印品天逸黑</vt:lpstr>
      <vt:lpstr>黑体</vt:lpstr>
      <vt:lpstr>微软雅黑</vt:lpstr>
      <vt:lpstr>仓耳青禾体-谷力 W05</vt:lpstr>
      <vt:lpstr>Arial</vt:lpstr>
      <vt:lpstr>Arial Unicode MS</vt:lpstr>
      <vt:lpstr>等线</vt:lpstr>
      <vt:lpstr>Calibri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商务汇报</dc:title>
  <dc:creator>第一PPT</dc:creator>
  <cp:keywords>www.1ppt.com</cp:keywords>
  <dc:description>www.1ppt.com</dc:description>
  <cp:lastModifiedBy>小青蛙</cp:lastModifiedBy>
  <cp:revision>119</cp:revision>
  <dcterms:created xsi:type="dcterms:W3CDTF">2019-06-11T09:29:00Z</dcterms:created>
  <dcterms:modified xsi:type="dcterms:W3CDTF">2024-01-22T08:05:16Z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C804164879284ECBAF56482FA9047659_13</vt:lpwstr>
  </property>
  <property fmtid="{D5CDD505-2E9C-101B-9397-08002B2CF9AE}" pid="3" name="KSOProductBuildVer">
    <vt:lpwstr>2052-12.1.0.16120</vt:lpwstr>
  </property>
</Properties>
</file>