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263" r:id="rId5"/>
    <p:sldId id="264" r:id="rId6"/>
    <p:sldId id="265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4.jpe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5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1273206" y="276352"/>
            <a:ext cx="3724922" cy="700195"/>
          </a:xfrm>
        </p:spPr>
        <p:txBody>
          <a:bodyPr/>
          <a:lstStyle/>
          <a:p>
            <a:pPr lvl="0">
              <a:defRPr/>
            </a:pPr>
            <a:r>
              <a:rPr lang="zh-CN" altLang="en-US" sz="2800" b="1" dirty="0" smtClean="0"/>
              <a:t>项目一  旅游概述</a:t>
            </a:r>
            <a:endParaRPr lang="en-US" altLang="ko-KR" sz="2800" b="1" dirty="0" smtClean="0"/>
          </a:p>
        </p:txBody>
      </p:sp>
      <p:sp>
        <p:nvSpPr>
          <p:cNvPr id="7" name="椭圆 6"/>
          <p:cNvSpPr/>
          <p:nvPr/>
        </p:nvSpPr>
        <p:spPr>
          <a:xfrm>
            <a:off x="10644997" y="95228"/>
            <a:ext cx="1059423" cy="98977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43098">
            <a:off x="10587294" y="76574"/>
            <a:ext cx="861398" cy="1271425"/>
          </a:xfrm>
          <a:prstGeom prst="rect">
            <a:avLst/>
          </a:prstGeom>
        </p:spPr>
      </p:pic>
      <p:sp>
        <p:nvSpPr>
          <p:cNvPr id="9" name="文本框 13"/>
          <p:cNvSpPr txBox="1"/>
          <p:nvPr/>
        </p:nvSpPr>
        <p:spPr>
          <a:xfrm>
            <a:off x="10698928" y="406522"/>
            <a:ext cx="101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项目一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2558493" y="1397733"/>
            <a:ext cx="516043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 smtClean="0">
                <a:ea typeface="宋体" panose="02010600030101010101" pitchFamily="2" charset="-122"/>
              </a:rPr>
              <a:t>任务三  旅游的本质属性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32764" y="2788703"/>
            <a:ext cx="5568287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zh-CN" altLang="zh-CN" sz="2000" dirty="0" smtClean="0"/>
              <a:t>旅游者</a:t>
            </a:r>
            <a:r>
              <a:rPr lang="zh-CN" altLang="zh-CN" sz="2000" dirty="0"/>
              <a:t>是依赖于一定社会文化背景而产生的</a:t>
            </a:r>
            <a:endParaRPr lang="zh-CN" altLang="zh-CN" sz="2000" dirty="0"/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zh-CN" altLang="zh-CN" sz="2000" dirty="0" smtClean="0"/>
              <a:t>旅游资源</a:t>
            </a:r>
            <a:r>
              <a:rPr lang="zh-CN" altLang="zh-CN" sz="2000" dirty="0"/>
              <a:t>是一定社会文化环境的化身</a:t>
            </a:r>
            <a:endParaRPr lang="zh-CN" altLang="zh-CN" sz="2000" dirty="0"/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zh-CN" altLang="zh-CN" sz="2000" dirty="0" smtClean="0"/>
              <a:t>旅游</a:t>
            </a:r>
            <a:r>
              <a:rPr lang="zh-CN" altLang="zh-CN" sz="2000" dirty="0"/>
              <a:t>设施和管理服务是一定社会文化环境的自我表现形式</a:t>
            </a:r>
            <a:endParaRPr lang="zh-CN" altLang="zh-CN" sz="20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64329" y="2098786"/>
            <a:ext cx="295465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二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、旅游的文化属性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68897" y="5297451"/>
            <a:ext cx="4435523" cy="7870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600" dirty="0"/>
              <a:t>体现“科技奥运”的北京国家体育场</a:t>
            </a:r>
            <a:endParaRPr lang="zh-CN" altLang="zh-CN" sz="1600" dirty="0"/>
          </a:p>
          <a:p>
            <a:pPr algn="ctr">
              <a:lnSpc>
                <a:spcPct val="150000"/>
              </a:lnSpc>
            </a:pPr>
            <a:r>
              <a:rPr lang="zh-CN" altLang="zh-CN" sz="1600" dirty="0"/>
              <a:t>北京也是世界上拥有文化遗产最多的城市之一</a:t>
            </a:r>
            <a:endParaRPr lang="zh-CN" altLang="en-US" sz="1600" dirty="0"/>
          </a:p>
        </p:txBody>
      </p:sp>
      <p:pic>
        <p:nvPicPr>
          <p:cNvPr id="6146" name="Picture 2" descr="C:\Users\Administrator\Desktop\deb7d982063b0726a0d464ca12930d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896" y="2098786"/>
            <a:ext cx="4435523" cy="27574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1273206" y="276352"/>
            <a:ext cx="3724922" cy="700195"/>
          </a:xfrm>
        </p:spPr>
        <p:txBody>
          <a:bodyPr/>
          <a:lstStyle/>
          <a:p>
            <a:pPr lvl="0">
              <a:defRPr/>
            </a:pPr>
            <a:r>
              <a:rPr lang="zh-CN" altLang="en-US" sz="2800" b="1" dirty="0" smtClean="0"/>
              <a:t>项目一  旅游概述</a:t>
            </a:r>
            <a:endParaRPr lang="en-US" altLang="ko-KR" sz="2800" b="1" dirty="0" smtClean="0"/>
          </a:p>
        </p:txBody>
      </p:sp>
      <p:sp>
        <p:nvSpPr>
          <p:cNvPr id="7" name="椭圆 6"/>
          <p:cNvSpPr/>
          <p:nvPr/>
        </p:nvSpPr>
        <p:spPr>
          <a:xfrm>
            <a:off x="10644997" y="95228"/>
            <a:ext cx="1059423" cy="98977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43098">
            <a:off x="10587294" y="76574"/>
            <a:ext cx="861398" cy="1271425"/>
          </a:xfrm>
          <a:prstGeom prst="rect">
            <a:avLst/>
          </a:prstGeom>
        </p:spPr>
      </p:pic>
      <p:sp>
        <p:nvSpPr>
          <p:cNvPr id="9" name="文本框 13"/>
          <p:cNvSpPr txBox="1"/>
          <p:nvPr/>
        </p:nvSpPr>
        <p:spPr>
          <a:xfrm>
            <a:off x="10698928" y="406522"/>
            <a:ext cx="101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项目一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2558493" y="1397733"/>
            <a:ext cx="516043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 smtClean="0">
                <a:ea typeface="宋体" panose="02010600030101010101" pitchFamily="2" charset="-122"/>
              </a:rPr>
              <a:t>任务三  旅游的本质属性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00752" y="2788703"/>
            <a:ext cx="5800299" cy="2120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smtClean="0"/>
              <a:t>       </a:t>
            </a:r>
            <a:r>
              <a:rPr lang="zh-CN" altLang="zh-CN" sz="1800" dirty="0" smtClean="0"/>
              <a:t>从</a:t>
            </a:r>
            <a:r>
              <a:rPr lang="zh-CN" altLang="zh-CN" sz="1800" dirty="0"/>
              <a:t>旅游历史发展的角度来考察，没有经济活动就不可能出现旅游现象。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       </a:t>
            </a:r>
            <a:r>
              <a:rPr lang="zh-CN" altLang="zh-CN" sz="1800" dirty="0" smtClean="0"/>
              <a:t>随着</a:t>
            </a:r>
            <a:r>
              <a:rPr lang="zh-CN" altLang="zh-CN" sz="1800" dirty="0"/>
              <a:t>人类社会经济的快速发展，国力的迅速提升和人民的日益富裕，经济因素对旅游的制约作用将从主导地位降为从属或次要地位。</a:t>
            </a:r>
            <a:endParaRPr lang="zh-CN" altLang="zh-CN" sz="18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64329" y="2098786"/>
            <a:ext cx="295465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三、旅游的经济属性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66982" y="5079086"/>
            <a:ext cx="4211799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800" dirty="0"/>
              <a:t>美国拉斯维加斯</a:t>
            </a:r>
            <a:endParaRPr lang="zh-CN" altLang="zh-CN" sz="1800" dirty="0"/>
          </a:p>
          <a:p>
            <a:pPr algn="ctr">
              <a:lnSpc>
                <a:spcPct val="150000"/>
              </a:lnSpc>
            </a:pPr>
            <a:r>
              <a:rPr lang="zh-CN" altLang="zh-CN" sz="1800" dirty="0"/>
              <a:t>戈壁滩上建设的世界级旅游城市</a:t>
            </a:r>
            <a:endParaRPr lang="zh-CN" altLang="en-US" sz="1800" dirty="0"/>
          </a:p>
        </p:txBody>
      </p:sp>
      <p:pic>
        <p:nvPicPr>
          <p:cNvPr id="7170" name="Picture 2" descr="C:\Users\Administrator\Desktop\5236db391889ea6a22d0e44f050715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98" y="2329617"/>
            <a:ext cx="4346622" cy="25795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1273206" y="276352"/>
            <a:ext cx="3724922" cy="700195"/>
          </a:xfrm>
        </p:spPr>
        <p:txBody>
          <a:bodyPr/>
          <a:lstStyle/>
          <a:p>
            <a:pPr lvl="0">
              <a:defRPr/>
            </a:pPr>
            <a:r>
              <a:rPr lang="zh-CN" altLang="en-US" sz="2800" b="1" dirty="0" smtClean="0"/>
              <a:t>项目一  旅游概述</a:t>
            </a:r>
            <a:endParaRPr lang="en-US" altLang="ko-KR" sz="2800" b="1" dirty="0" smtClean="0"/>
          </a:p>
        </p:txBody>
      </p:sp>
      <p:sp>
        <p:nvSpPr>
          <p:cNvPr id="7" name="椭圆 6"/>
          <p:cNvSpPr/>
          <p:nvPr/>
        </p:nvSpPr>
        <p:spPr>
          <a:xfrm>
            <a:off x="10644997" y="95228"/>
            <a:ext cx="1059423" cy="98977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43098">
            <a:off x="10587294" y="76574"/>
            <a:ext cx="861398" cy="1271425"/>
          </a:xfrm>
          <a:prstGeom prst="rect">
            <a:avLst/>
          </a:prstGeom>
        </p:spPr>
      </p:pic>
      <p:sp>
        <p:nvSpPr>
          <p:cNvPr id="9" name="文本框 13"/>
          <p:cNvSpPr txBox="1"/>
          <p:nvPr/>
        </p:nvSpPr>
        <p:spPr>
          <a:xfrm>
            <a:off x="10698928" y="406522"/>
            <a:ext cx="101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项目一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2558493" y="1397733"/>
            <a:ext cx="516043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 smtClean="0">
                <a:ea typeface="宋体" panose="02010600030101010101" pitchFamily="2" charset="-122"/>
              </a:rPr>
              <a:t>任务三  旅游的本质属性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00752" y="2966124"/>
            <a:ext cx="558193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smtClean="0"/>
              <a:t>        </a:t>
            </a:r>
            <a:r>
              <a:rPr lang="zh-CN" altLang="zh-CN" sz="1800" dirty="0" smtClean="0"/>
              <a:t>旅游</a:t>
            </a:r>
            <a:r>
              <a:rPr lang="zh-CN" altLang="zh-CN" sz="1800" dirty="0"/>
              <a:t>是人类生活需要层次提高的表现</a:t>
            </a:r>
            <a:r>
              <a:rPr lang="zh-CN" altLang="zh-CN" sz="1800" dirty="0" smtClean="0"/>
              <a:t>。</a:t>
            </a:r>
            <a:endParaRPr lang="en-US" altLang="zh-CN" sz="1800" dirty="0" smtClean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</a:t>
            </a:r>
            <a:r>
              <a:rPr lang="zh-CN" altLang="zh-CN" sz="1800" dirty="0" smtClean="0"/>
              <a:t>旅游</a:t>
            </a:r>
            <a:r>
              <a:rPr lang="zh-CN" altLang="zh-CN" sz="1800" dirty="0"/>
              <a:t>是人们生活水平提高、超出生存需要的一种高级消费形式。</a:t>
            </a:r>
            <a:endParaRPr lang="zh-CN" altLang="zh-CN" sz="18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64329" y="2098786"/>
            <a:ext cx="295465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四、旅游的消费属性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874759" y="4926655"/>
            <a:ext cx="3679534" cy="7870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600" dirty="0"/>
              <a:t>巴黎香榭丽舍大街西</a:t>
            </a:r>
            <a:r>
              <a:rPr lang="zh-CN" altLang="zh-CN" sz="1600" dirty="0" smtClean="0"/>
              <a:t>段</a:t>
            </a:r>
            <a:endParaRPr lang="en-US" altLang="zh-CN" sz="1600" dirty="0"/>
          </a:p>
          <a:p>
            <a:pPr algn="ctr">
              <a:lnSpc>
                <a:spcPct val="150000"/>
              </a:lnSpc>
            </a:pPr>
            <a:r>
              <a:rPr lang="zh-CN" altLang="zh-CN" sz="1600" dirty="0" smtClean="0"/>
              <a:t>世界</a:t>
            </a:r>
            <a:r>
              <a:rPr lang="zh-CN" altLang="zh-CN" sz="1600" dirty="0"/>
              <a:t>最著名的购物大街</a:t>
            </a:r>
            <a:endParaRPr lang="zh-CN" altLang="en-US" sz="1600" dirty="0"/>
          </a:p>
        </p:txBody>
      </p:sp>
      <p:pic>
        <p:nvPicPr>
          <p:cNvPr id="8194" name="Picture 2" descr="C:\Users\Administrator\Desktop\4f0a44cde6e52b095196df80910bb6df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925" y="2329618"/>
            <a:ext cx="4061853" cy="23640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1273206" y="276352"/>
            <a:ext cx="3724922" cy="700195"/>
          </a:xfrm>
        </p:spPr>
        <p:txBody>
          <a:bodyPr/>
          <a:lstStyle/>
          <a:p>
            <a:pPr lvl="0">
              <a:defRPr/>
            </a:pPr>
            <a:r>
              <a:rPr lang="zh-CN" altLang="en-US" sz="2800" b="1" dirty="0" smtClean="0"/>
              <a:t>项目一  旅游概述</a:t>
            </a:r>
            <a:endParaRPr lang="en-US" altLang="ko-KR" sz="2800" b="1" dirty="0" smtClean="0"/>
          </a:p>
        </p:txBody>
      </p:sp>
      <p:sp>
        <p:nvSpPr>
          <p:cNvPr id="7" name="椭圆 6"/>
          <p:cNvSpPr/>
          <p:nvPr/>
        </p:nvSpPr>
        <p:spPr>
          <a:xfrm>
            <a:off x="10644997" y="95228"/>
            <a:ext cx="1059423" cy="98977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43098">
            <a:off x="10587294" y="76574"/>
            <a:ext cx="861398" cy="1271425"/>
          </a:xfrm>
          <a:prstGeom prst="rect">
            <a:avLst/>
          </a:prstGeom>
        </p:spPr>
      </p:pic>
      <p:sp>
        <p:nvSpPr>
          <p:cNvPr id="9" name="文本框 13"/>
          <p:cNvSpPr txBox="1"/>
          <p:nvPr/>
        </p:nvSpPr>
        <p:spPr>
          <a:xfrm>
            <a:off x="10739872" y="406522"/>
            <a:ext cx="101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项目一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236" y="1415454"/>
            <a:ext cx="2276248" cy="6463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zh-CN" altLang="en-US" sz="3600" b="1" dirty="0" smtClean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交流体会</a:t>
            </a:r>
            <a:endParaRPr lang="zh-CN" altLang="en-US" sz="3600" b="1" dirty="0">
              <a:solidFill>
                <a:srgbClr val="FFFF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31919" y="2835248"/>
            <a:ext cx="51725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/>
              <a:t>说一说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zh-CN" sz="2400" dirty="0"/>
              <a:t>为什么人们</a:t>
            </a:r>
            <a:r>
              <a:rPr lang="zh-CN" altLang="zh-CN" sz="2400" dirty="0" smtClean="0"/>
              <a:t>“生性好玩儿”</a:t>
            </a:r>
            <a:r>
              <a:rPr lang="zh-CN" altLang="en-US" sz="2400" dirty="0" smtClean="0"/>
              <a:t>？</a:t>
            </a:r>
            <a:endParaRPr lang="zh-CN" altLang="en-US" sz="2400" dirty="0"/>
          </a:p>
        </p:txBody>
      </p:sp>
      <p:pic>
        <p:nvPicPr>
          <p:cNvPr id="9218" name="Picture 2" descr="C:\Users\Administrator\Desktop\4198ccfea5d21df2d6ee397225ee161b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39" y="2272397"/>
            <a:ext cx="4885592" cy="348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0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Mzg3ZmU0NmQ5MDY4NTRhN2E1MThmY2Q3MTFhZDYyZDk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WPS 演示</Application>
  <PresentationFormat>宽屏</PresentationFormat>
  <Paragraphs>52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黑体</vt:lpstr>
      <vt:lpstr>Calibri</vt:lpstr>
      <vt:lpstr>Arial Unicode MS</vt:lpstr>
      <vt:lpstr>WPS</vt:lpstr>
      <vt:lpstr>项目一  旅游概述</vt:lpstr>
      <vt:lpstr>项目一  旅游概述</vt:lpstr>
      <vt:lpstr>项目一  旅游概述</vt:lpstr>
      <vt:lpstr>项目一  旅游概述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老惠儿</dc:creator>
  <cp:lastModifiedBy>怀念</cp:lastModifiedBy>
  <cp:revision>4</cp:revision>
  <dcterms:created xsi:type="dcterms:W3CDTF">2023-08-09T12:44:00Z</dcterms:created>
  <dcterms:modified xsi:type="dcterms:W3CDTF">2023-12-22T12:10:09Z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2052-12.1.0.16120</vt:lpwstr>
  </property>
</Properties>
</file>