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6" r:id="rId3"/>
    <p:sldId id="257" r:id="rId5"/>
    <p:sldId id="258" r:id="rId6"/>
    <p:sldId id="259" r:id="rId7"/>
    <p:sldId id="260" r:id="rId8"/>
    <p:sldId id="261" r:id="rId9"/>
  </p:sldIdLst>
  <p:sldSz cx="12192000" cy="6858000"/>
  <p:notesSz cx="6858000" cy="9144000"/>
  <p:custDataLst>
    <p:tags r:id="rId13"/>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3" Type="http://schemas.openxmlformats.org/officeDocument/2006/relationships/tags" Target="tags/tag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79BF44-F5CE-455C-A9FE-73A15FC422D4}"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79BF44-F5CE-455C-A9FE-73A15FC422D4}"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79BF44-F5CE-455C-A9FE-73A15FC422D4}"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79BF44-F5CE-455C-A9FE-73A15FC422D4}"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79BF44-F5CE-455C-A9FE-73A15FC422D4}" type="slidenum">
              <a:rPr lang="zh-CN" altLang="en-US" smtClean="0">
                <a:solidFill>
                  <a:prstClr val="black"/>
                </a:solidFill>
              </a:rPr>
            </a:fld>
            <a:endParaRPr lang="zh-CN" altLang="en-US">
              <a:solidFill>
                <a:prstClr val="black"/>
              </a:solidFil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a:xfrm>
            <a:off x="381000" y="685800"/>
            <a:ext cx="6096000" cy="3429000"/>
          </a:xfrm>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fld id="{7E79BF44-F5CE-455C-A9FE-73A15FC422D4}" type="slidenum">
              <a:rPr lang="zh-CN" altLang="en-US" smtClean="0">
                <a:solidFill>
                  <a:prstClr val="black"/>
                </a:solidFill>
              </a:rPr>
            </a:fld>
            <a:endParaRPr lang="zh-CN" altLang="en-US">
              <a:solidFill>
                <a:prstClr val="black"/>
              </a:solidFill>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endParaRPr lang="zh-CN" altLang="en-US" smtClean="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endParaRPr lang="zh-CN" altLang="en-US" smtClean="0"/>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endParaRPr lang="zh-CN" altLang="en-US" smtClean="0"/>
          </a:p>
        </p:txBody>
      </p:sp>
      <p:sp>
        <p:nvSpPr>
          <p:cNvPr id="5" name="日期占位符 4"/>
          <p:cNvSpPr>
            <a:spLocks noGrp="1"/>
          </p:cNvSpPr>
          <p:nvPr>
            <p:ph type="dt" sz="half" idx="10"/>
          </p:nvPr>
        </p:nvSpPr>
        <p:spPr/>
        <p:txBody>
          <a:bodyPr/>
          <a:lstStyle/>
          <a:p>
            <a:fld id="{D997B5FA-0921-464F-AAE1-844C04324D75}"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997B5FA-0921-464F-AAE1-844C04324D75}" type="datetimeFigureOut">
              <a:rPr lang="zh-CN" altLang="en-US" smtClean="0"/>
            </a:fld>
            <a:endParaRPr lang="zh-CN" altLang="en-US"/>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65CE74E-AB26-4998-AD42-012C4C1AD076}" type="slidenum">
              <a:rPr lang="zh-CN" altLang="en-US" smtClean="0"/>
            </a:fld>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notesSlide" Target="../notesSlides/notesSlide1.xml"/><Relationship Id="rId3" Type="http://schemas.openxmlformats.org/officeDocument/2006/relationships/slideLayout" Target="../slideLayouts/slideLayout6.xml"/><Relationship Id="rId2" Type="http://schemas.openxmlformats.org/officeDocument/2006/relationships/image" Target="../media/image2.jpeg"/><Relationship Id="rId1"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3.xml.rels><?xml version="1.0" encoding="UTF-8" standalone="yes"?>
<Relationships xmlns="http://schemas.openxmlformats.org/package/2006/relationships"><Relationship Id="rId4" Type="http://schemas.openxmlformats.org/officeDocument/2006/relationships/notesSlide" Target="../notesSlides/notesSlide3.xml"/><Relationship Id="rId3" Type="http://schemas.openxmlformats.org/officeDocument/2006/relationships/slideLayout" Target="../slideLayouts/slideLayout6.xml"/><Relationship Id="rId2" Type="http://schemas.openxmlformats.org/officeDocument/2006/relationships/image" Target="../media/image3.jpeg"/><Relationship Id="rId1"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6.xml"/><Relationship Id="rId1" Type="http://schemas.openxmlformats.org/officeDocument/2006/relationships/image" Target="../media/image1.png"/></Relationships>
</file>

<file path=ppt/slides/_rels/slide5.xml.rels><?xml version="1.0" encoding="UTF-8" standalone="yes"?>
<Relationships xmlns="http://schemas.openxmlformats.org/package/2006/relationships"><Relationship Id="rId4" Type="http://schemas.openxmlformats.org/officeDocument/2006/relationships/notesSlide" Target="../notesSlides/notesSlide5.xml"/><Relationship Id="rId3" Type="http://schemas.openxmlformats.org/officeDocument/2006/relationships/slideLayout" Target="../slideLayouts/slideLayout6.xml"/><Relationship Id="rId2" Type="http://schemas.openxmlformats.org/officeDocument/2006/relationships/image" Target="../media/image4.jpeg"/><Relationship Id="rId1" Type="http://schemas.openxmlformats.org/officeDocument/2006/relationships/image" Target="../media/image1.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6.xml"/><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1273206" y="276352"/>
            <a:ext cx="3724922" cy="700195"/>
          </a:xfrm>
        </p:spPr>
        <p:txBody>
          <a:bodyPr/>
          <a:lstStyle/>
          <a:p>
            <a:pPr lvl="0">
              <a:defRPr/>
            </a:pPr>
            <a:r>
              <a:rPr lang="zh-CN" altLang="en-US" sz="2800" b="1" dirty="0" smtClean="0"/>
              <a:t>项目一  旅游概述</a:t>
            </a:r>
            <a:endParaRPr lang="en-US" altLang="ko-KR" sz="2800" b="1" dirty="0" smtClean="0"/>
          </a:p>
        </p:txBody>
      </p:sp>
      <p:sp>
        <p:nvSpPr>
          <p:cNvPr id="7" name="椭圆 6"/>
          <p:cNvSpPr/>
          <p:nvPr/>
        </p:nvSpPr>
        <p:spPr>
          <a:xfrm>
            <a:off x="10644997" y="95228"/>
            <a:ext cx="1059423" cy="98977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rot="18643098">
            <a:off x="10587294" y="76574"/>
            <a:ext cx="861398" cy="1271425"/>
          </a:xfrm>
          <a:prstGeom prst="rect">
            <a:avLst/>
          </a:prstGeom>
        </p:spPr>
      </p:pic>
      <p:sp>
        <p:nvSpPr>
          <p:cNvPr id="9" name="文本框 13"/>
          <p:cNvSpPr txBox="1"/>
          <p:nvPr/>
        </p:nvSpPr>
        <p:spPr>
          <a:xfrm>
            <a:off x="10698928" y="406522"/>
            <a:ext cx="1015398" cy="338554"/>
          </a:xfrm>
          <a:prstGeom prst="rect">
            <a:avLst/>
          </a:prstGeom>
          <a:noFill/>
        </p:spPr>
        <p:txBody>
          <a:bodyPr wrap="squar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项目一</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1" name="矩形 1"/>
          <p:cNvSpPr>
            <a:spLocks noChangeArrowheads="1"/>
          </p:cNvSpPr>
          <p:nvPr/>
        </p:nvSpPr>
        <p:spPr bwMode="auto">
          <a:xfrm>
            <a:off x="2879255" y="1148669"/>
            <a:ext cx="5160433" cy="457200"/>
          </a:xfrm>
          <a:prstGeom prst="rect">
            <a:avLst/>
          </a:prstGeom>
          <a:noFill/>
          <a:ln w="9525">
            <a:noFill/>
            <a:miter lim="800000"/>
          </a:ln>
        </p:spPr>
        <p:txBody>
          <a:bodyPr>
            <a:spAutoFit/>
          </a:bodyPr>
          <a:lstStyle/>
          <a:p>
            <a:pPr algn="ctr"/>
            <a:r>
              <a:rPr lang="zh-CN" altLang="en-US" sz="2400" b="1" dirty="0" smtClean="0">
                <a:ea typeface="宋体" panose="02010600030101010101" pitchFamily="2" charset="-122"/>
              </a:rPr>
              <a:t>任务二  旅游的定义和内容</a:t>
            </a:r>
            <a:endParaRPr lang="zh-CN" altLang="en-US" sz="2400" b="1" dirty="0">
              <a:ea typeface="宋体" panose="02010600030101010101" pitchFamily="2" charset="-122"/>
            </a:endParaRPr>
          </a:p>
        </p:txBody>
      </p:sp>
      <p:sp>
        <p:nvSpPr>
          <p:cNvPr id="2" name="矩形 1"/>
          <p:cNvSpPr/>
          <p:nvPr/>
        </p:nvSpPr>
        <p:spPr>
          <a:xfrm>
            <a:off x="2357831" y="5871700"/>
            <a:ext cx="7206019" cy="461665"/>
          </a:xfrm>
          <a:prstGeom prst="rect">
            <a:avLst/>
          </a:prstGeom>
        </p:spPr>
        <p:txBody>
          <a:bodyPr wrap="square">
            <a:spAutoFit/>
          </a:bodyPr>
          <a:lstStyle/>
          <a:p>
            <a:r>
              <a:rPr lang="zh-CN" altLang="zh-CN" sz="2400" dirty="0" smtClean="0"/>
              <a:t>拉萨布达拉宫</a:t>
            </a:r>
            <a:r>
              <a:rPr lang="zh-CN" altLang="en-US" sz="2400" dirty="0" smtClean="0"/>
              <a:t>：</a:t>
            </a:r>
            <a:r>
              <a:rPr lang="zh-CN" altLang="zh-CN" sz="2400" dirty="0" smtClean="0"/>
              <a:t>藏传佛教</a:t>
            </a:r>
            <a:r>
              <a:rPr lang="zh-CN" altLang="zh-CN" sz="2400" dirty="0"/>
              <a:t>信徒心中必去朝圣的地方</a:t>
            </a:r>
            <a:endParaRPr lang="zh-CN" altLang="zh-CN" sz="2400" dirty="0"/>
          </a:p>
        </p:txBody>
      </p:sp>
      <p:pic>
        <p:nvPicPr>
          <p:cNvPr id="2050" name="Picture 2" descr="C:\Users\Administrator\Desktop\1bb9dc13721df397023db8c8bda7ab39.jpe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85124" y="1768607"/>
            <a:ext cx="6578959" cy="394298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slow" advTm="0">
    <p:zoom/>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1273206" y="276352"/>
            <a:ext cx="3724922" cy="700195"/>
          </a:xfrm>
        </p:spPr>
        <p:txBody>
          <a:bodyPr/>
          <a:lstStyle/>
          <a:p>
            <a:pPr lvl="0">
              <a:defRPr/>
            </a:pPr>
            <a:r>
              <a:rPr lang="zh-CN" altLang="en-US" sz="2800" b="1" dirty="0" smtClean="0"/>
              <a:t>项目一  旅游概述</a:t>
            </a:r>
            <a:endParaRPr lang="en-US" altLang="ko-KR" sz="2800" b="1" dirty="0" smtClean="0"/>
          </a:p>
        </p:txBody>
      </p:sp>
      <p:sp>
        <p:nvSpPr>
          <p:cNvPr id="7" name="椭圆 6"/>
          <p:cNvSpPr/>
          <p:nvPr/>
        </p:nvSpPr>
        <p:spPr>
          <a:xfrm>
            <a:off x="10644997" y="95228"/>
            <a:ext cx="1059423" cy="98977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rot="18643098">
            <a:off x="10587294" y="76574"/>
            <a:ext cx="861398" cy="1271425"/>
          </a:xfrm>
          <a:prstGeom prst="rect">
            <a:avLst/>
          </a:prstGeom>
        </p:spPr>
      </p:pic>
      <p:sp>
        <p:nvSpPr>
          <p:cNvPr id="9" name="文本框 13"/>
          <p:cNvSpPr txBox="1"/>
          <p:nvPr/>
        </p:nvSpPr>
        <p:spPr>
          <a:xfrm>
            <a:off x="10698928" y="406522"/>
            <a:ext cx="1015398" cy="338554"/>
          </a:xfrm>
          <a:prstGeom prst="rect">
            <a:avLst/>
          </a:prstGeom>
          <a:noFill/>
        </p:spPr>
        <p:txBody>
          <a:bodyPr wrap="squar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项目一</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1" name="矩形 1"/>
          <p:cNvSpPr>
            <a:spLocks noChangeArrowheads="1"/>
          </p:cNvSpPr>
          <p:nvPr/>
        </p:nvSpPr>
        <p:spPr bwMode="auto">
          <a:xfrm>
            <a:off x="2558493" y="1397733"/>
            <a:ext cx="5160433" cy="457200"/>
          </a:xfrm>
          <a:prstGeom prst="rect">
            <a:avLst/>
          </a:prstGeom>
          <a:noFill/>
          <a:ln w="9525">
            <a:noFill/>
            <a:miter lim="800000"/>
          </a:ln>
        </p:spPr>
        <p:txBody>
          <a:bodyPr>
            <a:spAutoFit/>
          </a:bodyPr>
          <a:lstStyle/>
          <a:p>
            <a:pPr algn="ctr"/>
            <a:r>
              <a:rPr lang="zh-CN" altLang="en-US" sz="2400" b="1" dirty="0" smtClean="0">
                <a:ea typeface="宋体" panose="02010600030101010101" pitchFamily="2" charset="-122"/>
              </a:rPr>
              <a:t>任务二  旅游的定义和内容</a:t>
            </a:r>
            <a:endParaRPr lang="zh-CN" altLang="en-US" sz="2400" b="1" dirty="0">
              <a:ea typeface="宋体" panose="02010600030101010101" pitchFamily="2" charset="-122"/>
            </a:endParaRPr>
          </a:p>
        </p:txBody>
      </p:sp>
      <p:sp>
        <p:nvSpPr>
          <p:cNvPr id="2" name="矩形 1"/>
          <p:cNvSpPr/>
          <p:nvPr/>
        </p:nvSpPr>
        <p:spPr>
          <a:xfrm>
            <a:off x="1132764" y="2611282"/>
            <a:ext cx="9664429" cy="3323987"/>
          </a:xfrm>
          <a:prstGeom prst="rect">
            <a:avLst/>
          </a:prstGeom>
        </p:spPr>
        <p:txBody>
          <a:bodyPr wrap="square">
            <a:spAutoFit/>
          </a:bodyPr>
          <a:lstStyle/>
          <a:p>
            <a:pPr>
              <a:lnSpc>
                <a:spcPct val="150000"/>
              </a:lnSpc>
            </a:pPr>
            <a:r>
              <a:rPr lang="en-US" altLang="zh-CN" sz="2000" dirty="0" smtClean="0"/>
              <a:t>       </a:t>
            </a:r>
            <a:r>
              <a:rPr lang="zh-CN" altLang="zh-CN" sz="2000" dirty="0" smtClean="0"/>
              <a:t>通过</a:t>
            </a:r>
            <a:r>
              <a:rPr lang="zh-CN" altLang="zh-CN" sz="2000" dirty="0"/>
              <a:t>对旅游的产生及其内涵发展变化的考察后，对旅游的定义可作如下表述：</a:t>
            </a:r>
            <a:endParaRPr lang="zh-CN" altLang="zh-CN" sz="2000" dirty="0"/>
          </a:p>
          <a:p>
            <a:pPr>
              <a:lnSpc>
                <a:spcPct val="150000"/>
              </a:lnSpc>
            </a:pPr>
            <a:r>
              <a:rPr lang="en-US" altLang="zh-CN" sz="2000" dirty="0" smtClean="0"/>
              <a:t>       </a:t>
            </a:r>
            <a:r>
              <a:rPr lang="zh-CN" altLang="zh-CN" sz="2000" b="1" dirty="0" smtClean="0"/>
              <a:t>旅游</a:t>
            </a:r>
            <a:r>
              <a:rPr lang="zh-CN" altLang="zh-CN" sz="2000" dirty="0"/>
              <a:t>是人们为寻求精神上的愉快感受而进行的非定居性旅行和在游览过程中所发生的一切关系和现象的总和。</a:t>
            </a:r>
            <a:endParaRPr lang="zh-CN" altLang="zh-CN" sz="2000" dirty="0"/>
          </a:p>
          <a:p>
            <a:pPr>
              <a:lnSpc>
                <a:spcPct val="150000"/>
              </a:lnSpc>
            </a:pPr>
            <a:r>
              <a:rPr lang="en-US" altLang="zh-CN" sz="2000" dirty="0" smtClean="0"/>
              <a:t>       </a:t>
            </a:r>
            <a:r>
              <a:rPr lang="zh-CN" altLang="zh-CN" sz="2000" dirty="0" smtClean="0"/>
              <a:t>定义</a:t>
            </a:r>
            <a:r>
              <a:rPr lang="zh-CN" altLang="zh-CN" sz="2000" dirty="0"/>
              <a:t>的理解：</a:t>
            </a:r>
            <a:endParaRPr lang="zh-CN" altLang="zh-CN" sz="2000" dirty="0"/>
          </a:p>
          <a:p>
            <a:pPr lvl="0">
              <a:lnSpc>
                <a:spcPct val="150000"/>
              </a:lnSpc>
            </a:pPr>
            <a:r>
              <a:rPr lang="zh-CN" altLang="en-US" sz="2000" dirty="0" smtClean="0"/>
              <a:t>       第一、</a:t>
            </a:r>
            <a:r>
              <a:rPr lang="zh-CN" altLang="zh-CN" sz="2000" dirty="0" smtClean="0"/>
              <a:t>旅游</a:t>
            </a:r>
            <a:r>
              <a:rPr lang="zh-CN" altLang="zh-CN" sz="2000" dirty="0"/>
              <a:t>必须以旅行为前提，在异地进行游览参观、消遣娱乐等活动，寻求精神上的愉快感受的特殊经历。</a:t>
            </a:r>
            <a:endParaRPr lang="zh-CN" altLang="zh-CN" sz="2000" dirty="0"/>
          </a:p>
          <a:p>
            <a:pPr lvl="0">
              <a:lnSpc>
                <a:spcPct val="150000"/>
              </a:lnSpc>
            </a:pPr>
            <a:r>
              <a:rPr lang="zh-CN" altLang="en-US" sz="2000" dirty="0" smtClean="0"/>
              <a:t>       第二、</a:t>
            </a:r>
            <a:r>
              <a:rPr lang="zh-CN" altLang="zh-CN" sz="2000" dirty="0" smtClean="0"/>
              <a:t>扩大</a:t>
            </a:r>
            <a:r>
              <a:rPr lang="zh-CN" altLang="zh-CN" sz="2000" dirty="0"/>
              <a:t>旅游概念的包容性。</a:t>
            </a:r>
            <a:endParaRPr lang="zh-CN" altLang="zh-CN" sz="2000" dirty="0"/>
          </a:p>
        </p:txBody>
      </p:sp>
      <p:sp>
        <p:nvSpPr>
          <p:cNvPr id="10" name="Text Box 9"/>
          <p:cNvSpPr txBox="1">
            <a:spLocks noChangeArrowheads="1"/>
          </p:cNvSpPr>
          <p:nvPr/>
        </p:nvSpPr>
        <p:spPr bwMode="auto">
          <a:xfrm>
            <a:off x="564329" y="2098786"/>
            <a:ext cx="2339102" cy="461665"/>
          </a:xfrm>
          <a:prstGeom prst="rect">
            <a:avLst/>
          </a:prstGeom>
          <a:noFill/>
          <a:ln w="9525">
            <a:noFill/>
            <a:miter lim="800000"/>
          </a:ln>
          <a:effectLst/>
        </p:spPr>
        <p:txBody>
          <a:bodyPr wrap="none">
            <a:spAutoFit/>
          </a:bodyPr>
          <a:lstStyle/>
          <a:p>
            <a:r>
              <a:rPr lang="zh-CN" altLang="en-US" sz="2400" dirty="0" smtClean="0">
                <a:latin typeface="宋体" panose="02010600030101010101" pitchFamily="2" charset="-122"/>
                <a:ea typeface="宋体" panose="02010600030101010101" pitchFamily="2" charset="-122"/>
              </a:rPr>
              <a:t>一、旅游的定义</a:t>
            </a:r>
            <a:endParaRPr lang="zh-CN" altLang="en-US" sz="2400" dirty="0">
              <a:latin typeface="宋体" panose="02010600030101010101" pitchFamily="2" charset="-122"/>
              <a:ea typeface="宋体" panose="02010600030101010101" pitchFamily="2" charset="-122"/>
            </a:endParaRPr>
          </a:p>
        </p:txBody>
      </p:sp>
    </p:spTree>
  </p:cSld>
  <p:clrMapOvr>
    <a:masterClrMapping/>
  </p:clrMapOvr>
  <p:transition spd="slow" advTm="0">
    <p:zoom/>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1273206" y="276352"/>
            <a:ext cx="3724922" cy="700195"/>
          </a:xfrm>
        </p:spPr>
        <p:txBody>
          <a:bodyPr/>
          <a:lstStyle/>
          <a:p>
            <a:pPr lvl="0">
              <a:defRPr/>
            </a:pPr>
            <a:r>
              <a:rPr lang="zh-CN" altLang="en-US" sz="2800" b="1" dirty="0" smtClean="0"/>
              <a:t>项目一  旅游概述</a:t>
            </a:r>
            <a:endParaRPr lang="en-US" altLang="ko-KR" sz="2800" b="1" dirty="0" smtClean="0"/>
          </a:p>
        </p:txBody>
      </p:sp>
      <p:sp>
        <p:nvSpPr>
          <p:cNvPr id="7" name="椭圆 6"/>
          <p:cNvSpPr/>
          <p:nvPr/>
        </p:nvSpPr>
        <p:spPr>
          <a:xfrm>
            <a:off x="10644997" y="95228"/>
            <a:ext cx="1059423" cy="98977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rot="18643098">
            <a:off x="10587294" y="76574"/>
            <a:ext cx="861398" cy="1271425"/>
          </a:xfrm>
          <a:prstGeom prst="rect">
            <a:avLst/>
          </a:prstGeom>
        </p:spPr>
      </p:pic>
      <p:sp>
        <p:nvSpPr>
          <p:cNvPr id="9" name="文本框 13"/>
          <p:cNvSpPr txBox="1"/>
          <p:nvPr/>
        </p:nvSpPr>
        <p:spPr>
          <a:xfrm>
            <a:off x="10739872" y="406522"/>
            <a:ext cx="1015398" cy="338554"/>
          </a:xfrm>
          <a:prstGeom prst="rect">
            <a:avLst/>
          </a:prstGeom>
          <a:noFill/>
        </p:spPr>
        <p:txBody>
          <a:bodyPr wrap="squar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项目一</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262236" y="1415454"/>
            <a:ext cx="2276248" cy="646331"/>
          </a:xfrm>
          <a:prstGeom prst="rect">
            <a:avLst/>
          </a:prstGeom>
          <a:solidFill>
            <a:srgbClr val="00B0F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algn="ctr" eaLnBrk="1" hangingPunct="1">
              <a:defRPr/>
            </a:pPr>
            <a:r>
              <a:rPr lang="zh-CN" altLang="en-US" sz="3600" b="1" dirty="0" smtClean="0">
                <a:solidFill>
                  <a:srgbClr val="FFFF00"/>
                </a:solidFill>
                <a:latin typeface="黑体" panose="02010609060101010101" pitchFamily="2" charset="-122"/>
                <a:ea typeface="黑体" panose="02010609060101010101" pitchFamily="2" charset="-122"/>
              </a:rPr>
              <a:t>知识拓展</a:t>
            </a:r>
            <a:endParaRPr lang="zh-CN" altLang="en-US" sz="3600" b="1" dirty="0">
              <a:solidFill>
                <a:srgbClr val="FFFF00"/>
              </a:solidFill>
              <a:latin typeface="黑体" panose="02010609060101010101" pitchFamily="2" charset="-122"/>
              <a:ea typeface="黑体" panose="02010609060101010101" pitchFamily="2" charset="-122"/>
            </a:endParaRPr>
          </a:p>
        </p:txBody>
      </p:sp>
      <p:sp>
        <p:nvSpPr>
          <p:cNvPr id="2" name="矩形 1"/>
          <p:cNvSpPr/>
          <p:nvPr/>
        </p:nvSpPr>
        <p:spPr>
          <a:xfrm>
            <a:off x="586854" y="2600448"/>
            <a:ext cx="5936776" cy="2862322"/>
          </a:xfrm>
          <a:prstGeom prst="rect">
            <a:avLst/>
          </a:prstGeom>
        </p:spPr>
        <p:txBody>
          <a:bodyPr wrap="square">
            <a:spAutoFit/>
          </a:bodyPr>
          <a:lstStyle/>
          <a:p>
            <a:pPr algn="ctr">
              <a:lnSpc>
                <a:spcPct val="150000"/>
              </a:lnSpc>
            </a:pPr>
            <a:r>
              <a:rPr lang="zh-CN" altLang="zh-CN" sz="2000" b="1" dirty="0"/>
              <a:t>“旅游”一词的出现及其“艾斯特”</a:t>
            </a:r>
            <a:r>
              <a:rPr lang="zh-CN" altLang="zh-CN" sz="2000" b="1" dirty="0" smtClean="0"/>
              <a:t>定义</a:t>
            </a:r>
            <a:endParaRPr lang="zh-CN" altLang="zh-CN" sz="2000" b="1" dirty="0"/>
          </a:p>
          <a:p>
            <a:pPr>
              <a:lnSpc>
                <a:spcPct val="150000"/>
              </a:lnSpc>
            </a:pPr>
            <a:r>
              <a:rPr lang="zh-CN" altLang="zh-CN" sz="2000" dirty="0"/>
              <a:t>西方：</a:t>
            </a:r>
            <a:r>
              <a:rPr lang="en-US" altLang="zh-CN" sz="2000" dirty="0"/>
              <a:t>Travel</a:t>
            </a:r>
            <a:r>
              <a:rPr lang="zh-CN" altLang="zh-CN" sz="2000" dirty="0"/>
              <a:t>、</a:t>
            </a:r>
            <a:r>
              <a:rPr lang="en-US" altLang="zh-CN" sz="2000" dirty="0"/>
              <a:t>Tourism</a:t>
            </a:r>
            <a:endParaRPr lang="zh-CN" altLang="zh-CN" sz="2000" dirty="0"/>
          </a:p>
          <a:p>
            <a:pPr>
              <a:lnSpc>
                <a:spcPct val="150000"/>
              </a:lnSpc>
            </a:pPr>
            <a:r>
              <a:rPr lang="zh-CN" altLang="zh-CN" sz="2000" dirty="0"/>
              <a:t>我国古代：旅行、游览</a:t>
            </a:r>
            <a:endParaRPr lang="zh-CN" altLang="zh-CN" sz="2000" dirty="0"/>
          </a:p>
          <a:p>
            <a:pPr>
              <a:lnSpc>
                <a:spcPct val="150000"/>
              </a:lnSpc>
            </a:pPr>
            <a:r>
              <a:rPr lang="zh-CN" altLang="zh-CN" sz="2000" dirty="0"/>
              <a:t>“艾斯特”定义：旅游是非定居者的旅行和暂时居留而引起的一切现象和关系的总和。这些人不会导致永久居留，并且不从事赚钱活动。</a:t>
            </a:r>
            <a:endParaRPr lang="zh-CN" altLang="zh-CN" sz="2000" dirty="0"/>
          </a:p>
        </p:txBody>
      </p:sp>
      <p:pic>
        <p:nvPicPr>
          <p:cNvPr id="4098" name="Picture 2" descr="C:\Users\Administrator\Desktop\a000ef47f04c3c833d4d6a11e708670b.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492621" y="2003175"/>
            <a:ext cx="3682087" cy="3682087"/>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slow" advTm="0">
    <p:zoom/>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1273206" y="276352"/>
            <a:ext cx="3724922" cy="700195"/>
          </a:xfrm>
        </p:spPr>
        <p:txBody>
          <a:bodyPr/>
          <a:lstStyle/>
          <a:p>
            <a:pPr lvl="0">
              <a:defRPr/>
            </a:pPr>
            <a:r>
              <a:rPr lang="zh-CN" altLang="en-US" sz="2800" b="1" dirty="0" smtClean="0"/>
              <a:t>项目一  旅游概述</a:t>
            </a:r>
            <a:endParaRPr lang="en-US" altLang="ko-KR" sz="2800" b="1" dirty="0" smtClean="0"/>
          </a:p>
        </p:txBody>
      </p:sp>
      <p:sp>
        <p:nvSpPr>
          <p:cNvPr id="7" name="椭圆 6"/>
          <p:cNvSpPr/>
          <p:nvPr/>
        </p:nvSpPr>
        <p:spPr>
          <a:xfrm>
            <a:off x="10644997" y="95228"/>
            <a:ext cx="1059423" cy="98977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rot="18643098">
            <a:off x="10587294" y="76574"/>
            <a:ext cx="861398" cy="1271425"/>
          </a:xfrm>
          <a:prstGeom prst="rect">
            <a:avLst/>
          </a:prstGeom>
        </p:spPr>
      </p:pic>
      <p:sp>
        <p:nvSpPr>
          <p:cNvPr id="9" name="文本框 13"/>
          <p:cNvSpPr txBox="1"/>
          <p:nvPr/>
        </p:nvSpPr>
        <p:spPr>
          <a:xfrm>
            <a:off x="10698928" y="406522"/>
            <a:ext cx="1015398" cy="338554"/>
          </a:xfrm>
          <a:prstGeom prst="rect">
            <a:avLst/>
          </a:prstGeom>
          <a:noFill/>
        </p:spPr>
        <p:txBody>
          <a:bodyPr wrap="squar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项目一</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1" name="矩形 1"/>
          <p:cNvSpPr>
            <a:spLocks noChangeArrowheads="1"/>
          </p:cNvSpPr>
          <p:nvPr/>
        </p:nvSpPr>
        <p:spPr bwMode="auto">
          <a:xfrm>
            <a:off x="2558493" y="1288549"/>
            <a:ext cx="5160433" cy="457200"/>
          </a:xfrm>
          <a:prstGeom prst="rect">
            <a:avLst/>
          </a:prstGeom>
          <a:noFill/>
          <a:ln w="9525">
            <a:noFill/>
            <a:miter lim="800000"/>
          </a:ln>
        </p:spPr>
        <p:txBody>
          <a:bodyPr>
            <a:spAutoFit/>
          </a:bodyPr>
          <a:lstStyle/>
          <a:p>
            <a:pPr algn="ctr"/>
            <a:r>
              <a:rPr lang="zh-CN" altLang="en-US" sz="2400" b="1" dirty="0" smtClean="0">
                <a:ea typeface="宋体" panose="02010600030101010101" pitchFamily="2" charset="-122"/>
              </a:rPr>
              <a:t>任务二  旅游的定义和内容</a:t>
            </a:r>
            <a:endParaRPr lang="zh-CN" altLang="en-US" sz="2400" b="1" dirty="0">
              <a:ea typeface="宋体" panose="02010600030101010101" pitchFamily="2" charset="-122"/>
            </a:endParaRPr>
          </a:p>
        </p:txBody>
      </p:sp>
      <p:sp>
        <p:nvSpPr>
          <p:cNvPr id="2" name="矩形 1"/>
          <p:cNvSpPr/>
          <p:nvPr/>
        </p:nvSpPr>
        <p:spPr>
          <a:xfrm>
            <a:off x="846161" y="2543042"/>
            <a:ext cx="5374572" cy="3416320"/>
          </a:xfrm>
          <a:prstGeom prst="rect">
            <a:avLst/>
          </a:prstGeom>
        </p:spPr>
        <p:style>
          <a:lnRef idx="2">
            <a:schemeClr val="accent4"/>
          </a:lnRef>
          <a:fillRef idx="1">
            <a:schemeClr val="lt1"/>
          </a:fillRef>
          <a:effectRef idx="0">
            <a:schemeClr val="accent4"/>
          </a:effectRef>
          <a:fontRef idx="minor">
            <a:schemeClr val="dk1"/>
          </a:fontRef>
        </p:style>
        <p:txBody>
          <a:bodyPr wrap="square">
            <a:spAutoFit/>
          </a:bodyPr>
          <a:lstStyle/>
          <a:p>
            <a:pPr>
              <a:lnSpc>
                <a:spcPct val="150000"/>
              </a:lnSpc>
            </a:pPr>
            <a:r>
              <a:rPr lang="zh-CN" altLang="zh-CN" sz="1800" dirty="0" smtClean="0"/>
              <a:t>游览</a:t>
            </a:r>
            <a:r>
              <a:rPr lang="zh-CN" altLang="zh-CN" sz="1800" dirty="0"/>
              <a:t>：是一种“边走边看”，即具有“步移景异”功能和动与静相结合的活动形式</a:t>
            </a:r>
            <a:r>
              <a:rPr lang="zh-CN" altLang="zh-CN" sz="1800" dirty="0" smtClean="0"/>
              <a:t>。</a:t>
            </a:r>
            <a:endParaRPr lang="en-US" altLang="zh-CN" sz="1800" dirty="0" smtClean="0"/>
          </a:p>
          <a:p>
            <a:pPr>
              <a:lnSpc>
                <a:spcPct val="150000"/>
              </a:lnSpc>
            </a:pPr>
            <a:endParaRPr lang="en-US" altLang="zh-CN" sz="1800" dirty="0"/>
          </a:p>
          <a:p>
            <a:pPr>
              <a:lnSpc>
                <a:spcPct val="150000"/>
              </a:lnSpc>
            </a:pPr>
            <a:r>
              <a:rPr lang="zh-CN" altLang="zh-CN" sz="1800" dirty="0" smtClean="0"/>
              <a:t>旅行</a:t>
            </a:r>
            <a:r>
              <a:rPr lang="zh-CN" altLang="zh-CN" sz="1800" dirty="0"/>
              <a:t>：是指人们在空间上从一个地方到另一个地方的行进过程，它的目的广泛</a:t>
            </a:r>
            <a:r>
              <a:rPr lang="zh-CN" altLang="zh-CN" sz="1800" dirty="0" smtClean="0"/>
              <a:t>。</a:t>
            </a:r>
            <a:endParaRPr lang="zh-CN" altLang="zh-CN" sz="1800" dirty="0" smtClean="0"/>
          </a:p>
          <a:p>
            <a:pPr>
              <a:lnSpc>
                <a:spcPct val="150000"/>
              </a:lnSpc>
            </a:pPr>
            <a:endParaRPr lang="en-US" altLang="zh-CN" sz="1800" dirty="0" smtClean="0"/>
          </a:p>
          <a:p>
            <a:pPr>
              <a:lnSpc>
                <a:spcPct val="150000"/>
              </a:lnSpc>
            </a:pPr>
            <a:r>
              <a:rPr lang="zh-CN" altLang="zh-CN" sz="1800" dirty="0" smtClean="0"/>
              <a:t>旅游：是一种排除功利目的的旅行和游览相结合，以获得精神愉快感受的消遣性、娱乐性的社会活动。</a:t>
            </a:r>
            <a:endParaRPr lang="zh-CN" altLang="zh-CN" sz="1800" dirty="0"/>
          </a:p>
        </p:txBody>
      </p:sp>
      <p:sp>
        <p:nvSpPr>
          <p:cNvPr id="10" name="Text Box 9"/>
          <p:cNvSpPr txBox="1">
            <a:spLocks noChangeArrowheads="1"/>
          </p:cNvSpPr>
          <p:nvPr/>
        </p:nvSpPr>
        <p:spPr bwMode="auto">
          <a:xfrm>
            <a:off x="564329" y="1948658"/>
            <a:ext cx="5724644" cy="461665"/>
          </a:xfrm>
          <a:prstGeom prst="rect">
            <a:avLst/>
          </a:prstGeom>
          <a:noFill/>
          <a:ln w="9525">
            <a:noFill/>
            <a:miter lim="800000"/>
          </a:ln>
          <a:effectLst/>
        </p:spPr>
        <p:txBody>
          <a:bodyPr wrap="none">
            <a:spAutoFit/>
          </a:bodyPr>
          <a:lstStyle/>
          <a:p>
            <a:r>
              <a:rPr lang="zh-CN" altLang="zh-CN" sz="2400" dirty="0">
                <a:latin typeface="宋体" panose="02010600030101010101" pitchFamily="2" charset="-122"/>
                <a:ea typeface="宋体" panose="02010600030101010101" pitchFamily="2" charset="-122"/>
              </a:rPr>
              <a:t>二、游览、旅行、旅游之间的联系和区别</a:t>
            </a:r>
            <a:endParaRPr lang="zh-CN" altLang="zh-CN" sz="2400" dirty="0">
              <a:latin typeface="宋体" panose="02010600030101010101" pitchFamily="2" charset="-122"/>
              <a:ea typeface="宋体" panose="02010600030101010101" pitchFamily="2" charset="-122"/>
            </a:endParaRPr>
          </a:p>
        </p:txBody>
      </p:sp>
      <p:sp>
        <p:nvSpPr>
          <p:cNvPr id="3" name="矩形 2"/>
          <p:cNvSpPr/>
          <p:nvPr/>
        </p:nvSpPr>
        <p:spPr>
          <a:xfrm>
            <a:off x="6974011" y="2944252"/>
            <a:ext cx="4398829" cy="2285241"/>
          </a:xfrm>
          <a:prstGeom prst="rect">
            <a:avLst/>
          </a:prstGeom>
        </p:spPr>
        <p:style>
          <a:lnRef idx="2">
            <a:schemeClr val="accent3"/>
          </a:lnRef>
          <a:fillRef idx="1">
            <a:schemeClr val="lt1"/>
          </a:fillRef>
          <a:effectRef idx="0">
            <a:schemeClr val="accent3"/>
          </a:effectRef>
          <a:fontRef idx="minor">
            <a:schemeClr val="dk1"/>
          </a:fontRef>
        </p:style>
        <p:txBody>
          <a:bodyPr wrap="square">
            <a:spAutoFit/>
          </a:bodyPr>
          <a:lstStyle/>
          <a:p>
            <a:pPr>
              <a:lnSpc>
                <a:spcPct val="150000"/>
              </a:lnSpc>
            </a:pPr>
            <a:r>
              <a:rPr lang="zh-CN" altLang="zh-CN" dirty="0"/>
              <a:t>只有旅行没有游览构不成旅游；</a:t>
            </a:r>
            <a:endParaRPr lang="zh-CN" altLang="zh-CN" dirty="0"/>
          </a:p>
          <a:p>
            <a:pPr>
              <a:lnSpc>
                <a:spcPct val="150000"/>
              </a:lnSpc>
            </a:pPr>
            <a:r>
              <a:rPr lang="zh-CN" altLang="zh-CN" dirty="0"/>
              <a:t>没有以旅行为前提的也仅是游览而不是旅游。</a:t>
            </a:r>
            <a:endParaRPr lang="zh-CN" altLang="zh-CN" dirty="0"/>
          </a:p>
          <a:p>
            <a:pPr>
              <a:lnSpc>
                <a:spcPct val="150000"/>
              </a:lnSpc>
            </a:pPr>
            <a:r>
              <a:rPr lang="zh-CN" altLang="zh-CN" dirty="0"/>
              <a:t>只有旅行和游览相结合才能构成完整意义的旅游</a:t>
            </a:r>
            <a:endParaRPr lang="zh-CN" altLang="en-US" dirty="0"/>
          </a:p>
        </p:txBody>
      </p:sp>
      <p:sp>
        <p:nvSpPr>
          <p:cNvPr id="5" name="右箭头 4"/>
          <p:cNvSpPr/>
          <p:nvPr/>
        </p:nvSpPr>
        <p:spPr>
          <a:xfrm>
            <a:off x="6288973" y="3875964"/>
            <a:ext cx="575851" cy="3752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Ovr>
    <a:masterClrMapping/>
  </p:clrMapOvr>
  <p:transition spd="slow" advTm="0">
    <p:zoom/>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1273206" y="276352"/>
            <a:ext cx="3724922" cy="700195"/>
          </a:xfrm>
        </p:spPr>
        <p:txBody>
          <a:bodyPr/>
          <a:lstStyle/>
          <a:p>
            <a:pPr lvl="0">
              <a:defRPr/>
            </a:pPr>
            <a:r>
              <a:rPr lang="zh-CN" altLang="en-US" sz="2800" b="1" dirty="0" smtClean="0"/>
              <a:t>项目一  旅游概述</a:t>
            </a:r>
            <a:endParaRPr lang="en-US" altLang="ko-KR" sz="2800" b="1" dirty="0" smtClean="0"/>
          </a:p>
        </p:txBody>
      </p:sp>
      <p:sp>
        <p:nvSpPr>
          <p:cNvPr id="7" name="椭圆 6"/>
          <p:cNvSpPr/>
          <p:nvPr/>
        </p:nvSpPr>
        <p:spPr>
          <a:xfrm>
            <a:off x="10644997" y="95228"/>
            <a:ext cx="1059423" cy="98977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rot="18643098">
            <a:off x="10587294" y="76574"/>
            <a:ext cx="861398" cy="1271425"/>
          </a:xfrm>
          <a:prstGeom prst="rect">
            <a:avLst/>
          </a:prstGeom>
        </p:spPr>
      </p:pic>
      <p:sp>
        <p:nvSpPr>
          <p:cNvPr id="9" name="文本框 13"/>
          <p:cNvSpPr txBox="1"/>
          <p:nvPr/>
        </p:nvSpPr>
        <p:spPr>
          <a:xfrm>
            <a:off x="10739872" y="406522"/>
            <a:ext cx="1015398" cy="338554"/>
          </a:xfrm>
          <a:prstGeom prst="rect">
            <a:avLst/>
          </a:prstGeom>
          <a:noFill/>
        </p:spPr>
        <p:txBody>
          <a:bodyPr wrap="squar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项目一</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2" name="TextBox 11"/>
          <p:cNvSpPr txBox="1"/>
          <p:nvPr/>
        </p:nvSpPr>
        <p:spPr>
          <a:xfrm>
            <a:off x="262236" y="1415454"/>
            <a:ext cx="2276248" cy="646331"/>
          </a:xfrm>
          <a:prstGeom prst="rect">
            <a:avLst/>
          </a:prstGeom>
          <a:solidFill>
            <a:srgbClr val="00B0F0"/>
          </a:solidFill>
          <a:ln>
            <a:noFill/>
          </a:ln>
          <a:effectLst>
            <a:outerShdw blurRad="225425" dist="50800" dir="5220000" algn="ctr">
              <a:srgbClr val="000000">
                <a:alpha val="33000"/>
              </a:srgbClr>
            </a:outerShdw>
          </a:effectLst>
          <a:scene3d>
            <a:camera prst="perspectiveFront" fov="3300000">
              <a:rot lat="486000" lon="19530000" rev="174000"/>
            </a:camera>
            <a:lightRig rig="harsh" dir="t">
              <a:rot lat="0" lon="0" rev="3000000"/>
            </a:lightRig>
          </a:scene3d>
          <a:sp3d extrusionH="254000" contourW="19050">
            <a:bevelT w="82550" h="44450" prst="angle"/>
            <a:bevelB w="82550" h="44450" prst="angle"/>
            <a:contourClr>
              <a:srgbClr val="FFFFFF"/>
            </a:contourClr>
          </a:sp3d>
        </p:spPr>
        <p:txBody>
          <a:bodyPr wrap="square">
            <a:spAutoFit/>
          </a:bodyPr>
          <a:lstStyle/>
          <a:p>
            <a:pPr algn="ctr" eaLnBrk="1" hangingPunct="1">
              <a:defRPr/>
            </a:pPr>
            <a:r>
              <a:rPr lang="zh-CN" altLang="en-US" sz="3600" b="1" dirty="0" smtClean="0">
                <a:solidFill>
                  <a:srgbClr val="FFFF00"/>
                </a:solidFill>
                <a:latin typeface="黑体" panose="02010609060101010101" pitchFamily="2" charset="-122"/>
                <a:ea typeface="黑体" panose="02010609060101010101" pitchFamily="2" charset="-122"/>
              </a:rPr>
              <a:t>交流体会</a:t>
            </a:r>
            <a:endParaRPr lang="zh-CN" altLang="en-US" sz="3600" b="1" dirty="0">
              <a:solidFill>
                <a:srgbClr val="FFFF00"/>
              </a:solidFill>
              <a:latin typeface="黑体" panose="02010609060101010101" pitchFamily="2" charset="-122"/>
              <a:ea typeface="黑体" panose="02010609060101010101" pitchFamily="2" charset="-122"/>
            </a:endParaRPr>
          </a:p>
        </p:txBody>
      </p:sp>
      <p:sp>
        <p:nvSpPr>
          <p:cNvPr id="2" name="矩形 1"/>
          <p:cNvSpPr/>
          <p:nvPr/>
        </p:nvSpPr>
        <p:spPr>
          <a:xfrm>
            <a:off x="982638" y="5276165"/>
            <a:ext cx="4531057" cy="400110"/>
          </a:xfrm>
          <a:prstGeom prst="rect">
            <a:avLst/>
          </a:prstGeom>
        </p:spPr>
        <p:txBody>
          <a:bodyPr wrap="square">
            <a:spAutoFit/>
          </a:bodyPr>
          <a:lstStyle/>
          <a:p>
            <a:pPr algn="ctr"/>
            <a:r>
              <a:rPr lang="zh-CN" altLang="zh-CN" sz="2000" dirty="0"/>
              <a:t>世界第一条载客高速铁路</a:t>
            </a:r>
            <a:r>
              <a:rPr lang="en-US" altLang="zh-CN" sz="2000" dirty="0"/>
              <a:t>1964</a:t>
            </a:r>
            <a:r>
              <a:rPr lang="zh-CN" altLang="zh-CN" sz="2000" dirty="0"/>
              <a:t>年</a:t>
            </a:r>
            <a:r>
              <a:rPr lang="zh-CN" altLang="zh-CN" sz="2000" dirty="0" smtClean="0"/>
              <a:t>运营</a:t>
            </a:r>
            <a:endParaRPr lang="zh-CN" altLang="zh-CN" sz="2000" dirty="0"/>
          </a:p>
        </p:txBody>
      </p:sp>
      <p:sp>
        <p:nvSpPr>
          <p:cNvPr id="3" name="矩形 2"/>
          <p:cNvSpPr/>
          <p:nvPr/>
        </p:nvSpPr>
        <p:spPr>
          <a:xfrm>
            <a:off x="6359858" y="2667364"/>
            <a:ext cx="5172501" cy="1200329"/>
          </a:xfrm>
          <a:prstGeom prst="rect">
            <a:avLst/>
          </a:prstGeom>
        </p:spPr>
        <p:txBody>
          <a:bodyPr wrap="square">
            <a:spAutoFit/>
          </a:bodyPr>
          <a:lstStyle/>
          <a:p>
            <a:pPr>
              <a:lnSpc>
                <a:spcPct val="150000"/>
              </a:lnSpc>
            </a:pPr>
            <a:r>
              <a:rPr lang="zh-CN" altLang="zh-CN" sz="2400" dirty="0" smtClean="0"/>
              <a:t>说一说</a:t>
            </a:r>
            <a:r>
              <a:rPr lang="zh-CN" altLang="en-US" sz="2400" dirty="0" smtClean="0"/>
              <a:t>：</a:t>
            </a:r>
            <a:endParaRPr lang="en-US" altLang="zh-CN" sz="2400" dirty="0" smtClean="0"/>
          </a:p>
          <a:p>
            <a:pPr>
              <a:lnSpc>
                <a:spcPct val="150000"/>
              </a:lnSpc>
            </a:pPr>
            <a:r>
              <a:rPr lang="zh-CN" altLang="zh-CN" sz="2400" dirty="0" smtClean="0"/>
              <a:t>只是</a:t>
            </a:r>
            <a:r>
              <a:rPr lang="zh-CN" altLang="zh-CN" sz="2400" dirty="0"/>
              <a:t>争先乘坐首列高铁也算是旅游吗？</a:t>
            </a:r>
            <a:endParaRPr lang="zh-CN" altLang="en-US" sz="2400" dirty="0"/>
          </a:p>
        </p:txBody>
      </p:sp>
      <p:pic>
        <p:nvPicPr>
          <p:cNvPr id="3074" name="Picture 2" descr="C:\Users\Administrator\Desktop\6b972a8e3218f9e62a19c87bf7cb8507.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10218" y="2347415"/>
            <a:ext cx="4521994" cy="2743200"/>
          </a:xfrm>
          <a:prstGeom prst="rect">
            <a:avLst/>
          </a:prstGeom>
          <a:ln>
            <a:noFill/>
          </a:ln>
          <a:effectLst>
            <a:softEdge rad="112500"/>
          </a:effectLst>
          <a:extLst>
            <a:ext uri="{909E8E84-426E-40DD-AFC4-6F175D3DCCD1}">
              <a14:hiddenFill xmlns:a14="http://schemas.microsoft.com/office/drawing/2010/main">
                <a:solidFill>
                  <a:srgbClr val="FFFFFF"/>
                </a:solidFill>
              </a14:hiddenFill>
            </a:ext>
          </a:extLst>
        </p:spPr>
      </p:pic>
    </p:spTree>
  </p:cSld>
  <p:clrMapOvr>
    <a:masterClrMapping/>
  </p:clrMapOvr>
  <p:transition spd="slow" advTm="0">
    <p:zoom/>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6"/>
          <p:cNvSpPr>
            <a:spLocks noGrp="1" noChangeArrowheads="1"/>
          </p:cNvSpPr>
          <p:nvPr>
            <p:ph type="title"/>
          </p:nvPr>
        </p:nvSpPr>
        <p:spPr>
          <a:xfrm>
            <a:off x="1273206" y="276352"/>
            <a:ext cx="3724922" cy="700195"/>
          </a:xfrm>
        </p:spPr>
        <p:txBody>
          <a:bodyPr/>
          <a:lstStyle/>
          <a:p>
            <a:pPr lvl="0">
              <a:defRPr/>
            </a:pPr>
            <a:r>
              <a:rPr lang="zh-CN" altLang="en-US" sz="2800" b="1" dirty="0" smtClean="0"/>
              <a:t>项目一  旅游概述</a:t>
            </a:r>
            <a:endParaRPr lang="en-US" altLang="ko-KR" sz="2800" b="1" dirty="0" smtClean="0"/>
          </a:p>
        </p:txBody>
      </p:sp>
      <p:sp>
        <p:nvSpPr>
          <p:cNvPr id="7" name="椭圆 6"/>
          <p:cNvSpPr/>
          <p:nvPr/>
        </p:nvSpPr>
        <p:spPr>
          <a:xfrm>
            <a:off x="10644997" y="95228"/>
            <a:ext cx="1059423" cy="989777"/>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pic>
        <p:nvPicPr>
          <p:cNvPr id="8" name="图片 7"/>
          <p:cNvPicPr>
            <a:picLocks noChangeAspect="1"/>
          </p:cNvPicPr>
          <p:nvPr/>
        </p:nvPicPr>
        <p:blipFill>
          <a:blip r:embed="rId1" cstate="print">
            <a:extLst>
              <a:ext uri="{28A0092B-C50C-407E-A947-70E740481C1C}">
                <a14:useLocalDpi xmlns:a14="http://schemas.microsoft.com/office/drawing/2010/main" val="0"/>
              </a:ext>
            </a:extLst>
          </a:blip>
          <a:stretch>
            <a:fillRect/>
          </a:stretch>
        </p:blipFill>
        <p:spPr>
          <a:xfrm rot="18643098">
            <a:off x="10587294" y="76574"/>
            <a:ext cx="861398" cy="1271425"/>
          </a:xfrm>
          <a:prstGeom prst="rect">
            <a:avLst/>
          </a:prstGeom>
        </p:spPr>
      </p:pic>
      <p:sp>
        <p:nvSpPr>
          <p:cNvPr id="9" name="文本框 13"/>
          <p:cNvSpPr txBox="1"/>
          <p:nvPr/>
        </p:nvSpPr>
        <p:spPr>
          <a:xfrm>
            <a:off x="10698928" y="406522"/>
            <a:ext cx="1015398" cy="338554"/>
          </a:xfrm>
          <a:prstGeom prst="rect">
            <a:avLst/>
          </a:prstGeom>
          <a:noFill/>
        </p:spPr>
        <p:txBody>
          <a:bodyPr wrap="square" rtlCol="0">
            <a:spAutoFit/>
          </a:bodyPr>
          <a:lstStyle/>
          <a:p>
            <a:r>
              <a:rPr lang="zh-CN" altLang="en-US" sz="1600" b="1" dirty="0" smtClean="0">
                <a:solidFill>
                  <a:schemeClr val="bg1"/>
                </a:solidFill>
                <a:latin typeface="微软雅黑" panose="020B0503020204020204" pitchFamily="34" charset="-122"/>
                <a:ea typeface="微软雅黑" panose="020B0503020204020204" pitchFamily="34" charset="-122"/>
              </a:rPr>
              <a:t>项目一</a:t>
            </a:r>
            <a:endParaRPr lang="zh-CN" altLang="en-US" sz="1600" b="1" dirty="0">
              <a:solidFill>
                <a:schemeClr val="bg1"/>
              </a:solidFill>
              <a:latin typeface="微软雅黑" panose="020B0503020204020204" pitchFamily="34" charset="-122"/>
              <a:ea typeface="微软雅黑" panose="020B0503020204020204" pitchFamily="34" charset="-122"/>
            </a:endParaRPr>
          </a:p>
        </p:txBody>
      </p:sp>
      <p:sp>
        <p:nvSpPr>
          <p:cNvPr id="11" name="矩形 1"/>
          <p:cNvSpPr>
            <a:spLocks noChangeArrowheads="1"/>
          </p:cNvSpPr>
          <p:nvPr/>
        </p:nvSpPr>
        <p:spPr bwMode="auto">
          <a:xfrm>
            <a:off x="2558493" y="1397733"/>
            <a:ext cx="5160433" cy="457200"/>
          </a:xfrm>
          <a:prstGeom prst="rect">
            <a:avLst/>
          </a:prstGeom>
          <a:noFill/>
          <a:ln w="9525">
            <a:noFill/>
            <a:miter lim="800000"/>
          </a:ln>
        </p:spPr>
        <p:txBody>
          <a:bodyPr>
            <a:spAutoFit/>
          </a:bodyPr>
          <a:lstStyle/>
          <a:p>
            <a:pPr algn="ctr"/>
            <a:r>
              <a:rPr lang="zh-CN" altLang="en-US" sz="2400" b="1" dirty="0" smtClean="0">
                <a:ea typeface="宋体" panose="02010600030101010101" pitchFamily="2" charset="-122"/>
              </a:rPr>
              <a:t>任务二  旅游的定义和内容</a:t>
            </a:r>
            <a:endParaRPr lang="zh-CN" altLang="en-US" sz="2400" b="1" dirty="0">
              <a:ea typeface="宋体" panose="02010600030101010101" pitchFamily="2" charset="-122"/>
            </a:endParaRPr>
          </a:p>
        </p:txBody>
      </p:sp>
      <p:sp>
        <p:nvSpPr>
          <p:cNvPr id="2" name="矩形 1"/>
          <p:cNvSpPr/>
          <p:nvPr/>
        </p:nvSpPr>
        <p:spPr>
          <a:xfrm>
            <a:off x="1132764" y="2611282"/>
            <a:ext cx="9664429" cy="1015663"/>
          </a:xfrm>
          <a:prstGeom prst="rect">
            <a:avLst/>
          </a:prstGeom>
        </p:spPr>
        <p:txBody>
          <a:bodyPr wrap="square">
            <a:spAutoFit/>
          </a:bodyPr>
          <a:lstStyle/>
          <a:p>
            <a:pPr>
              <a:lnSpc>
                <a:spcPct val="150000"/>
              </a:lnSpc>
            </a:pPr>
            <a:r>
              <a:rPr lang="en-US" altLang="zh-CN" sz="2000" dirty="0" smtClean="0"/>
              <a:t>       </a:t>
            </a:r>
            <a:r>
              <a:rPr lang="zh-CN" altLang="zh-CN" sz="2000" dirty="0" smtClean="0"/>
              <a:t>立足</a:t>
            </a:r>
            <a:r>
              <a:rPr lang="zh-CN" altLang="zh-CN" sz="2000" dirty="0"/>
              <a:t>于现代旅游而言，</a:t>
            </a:r>
            <a:r>
              <a:rPr lang="zh-CN" altLang="zh-CN" sz="2000" dirty="0" smtClean="0"/>
              <a:t>旅游</a:t>
            </a:r>
            <a:r>
              <a:rPr lang="zh-CN" altLang="zh-CN" sz="2000" dirty="0"/>
              <a:t>是以“游”为主，集食、住、行、游、购、娱于一体的综合性的社会活动，内容包括旅行、游览、住宿、饮食、购物和娱乐六个方面</a:t>
            </a:r>
            <a:r>
              <a:rPr lang="zh-CN" altLang="zh-CN" sz="2000" dirty="0" smtClean="0"/>
              <a:t>。</a:t>
            </a:r>
            <a:r>
              <a:rPr lang="en-US" altLang="zh-CN" sz="2000" dirty="0" smtClean="0"/>
              <a:t> </a:t>
            </a:r>
            <a:endParaRPr lang="zh-CN" altLang="zh-CN" sz="2000" dirty="0"/>
          </a:p>
        </p:txBody>
      </p:sp>
      <p:sp>
        <p:nvSpPr>
          <p:cNvPr id="10" name="Text Box 9"/>
          <p:cNvSpPr txBox="1">
            <a:spLocks noChangeArrowheads="1"/>
          </p:cNvSpPr>
          <p:nvPr/>
        </p:nvSpPr>
        <p:spPr bwMode="auto">
          <a:xfrm>
            <a:off x="564329" y="2098786"/>
            <a:ext cx="2339102" cy="461665"/>
          </a:xfrm>
          <a:prstGeom prst="rect">
            <a:avLst/>
          </a:prstGeom>
          <a:noFill/>
          <a:ln w="9525">
            <a:noFill/>
            <a:miter lim="800000"/>
          </a:ln>
          <a:effectLst/>
        </p:spPr>
        <p:txBody>
          <a:bodyPr wrap="none">
            <a:spAutoFit/>
          </a:bodyPr>
          <a:lstStyle/>
          <a:p>
            <a:r>
              <a:rPr lang="zh-CN" altLang="en-US" sz="2400" dirty="0" smtClean="0">
                <a:latin typeface="宋体" panose="02010600030101010101" pitchFamily="2" charset="-122"/>
                <a:ea typeface="宋体" panose="02010600030101010101" pitchFamily="2" charset="-122"/>
              </a:rPr>
              <a:t>三、旅游的内容</a:t>
            </a:r>
            <a:endParaRPr lang="zh-CN" altLang="en-US" sz="2400" dirty="0">
              <a:latin typeface="宋体" panose="02010600030101010101" pitchFamily="2" charset="-122"/>
              <a:ea typeface="宋体" panose="02010600030101010101" pitchFamily="2" charset="-122"/>
            </a:endParaRPr>
          </a:p>
        </p:txBody>
      </p:sp>
      <p:sp>
        <p:nvSpPr>
          <p:cNvPr id="3" name="矩形 2"/>
          <p:cNvSpPr/>
          <p:nvPr/>
        </p:nvSpPr>
        <p:spPr>
          <a:xfrm>
            <a:off x="1733880" y="4312695"/>
            <a:ext cx="1169551" cy="646331"/>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algn="ctr"/>
            <a:r>
              <a:rPr lang="zh-CN" altLang="zh-CN" sz="3600" dirty="0"/>
              <a:t>食</a:t>
            </a:r>
            <a:endParaRPr lang="zh-CN" altLang="en-US" sz="3600" dirty="0"/>
          </a:p>
        </p:txBody>
      </p:sp>
      <p:sp>
        <p:nvSpPr>
          <p:cNvPr id="12" name="矩形 11"/>
          <p:cNvSpPr/>
          <p:nvPr/>
        </p:nvSpPr>
        <p:spPr>
          <a:xfrm>
            <a:off x="3196490" y="4328615"/>
            <a:ext cx="1169551" cy="646331"/>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algn="ctr"/>
            <a:r>
              <a:rPr lang="zh-CN" altLang="en-US" sz="3600" dirty="0" smtClean="0"/>
              <a:t>住</a:t>
            </a:r>
            <a:endParaRPr lang="zh-CN" altLang="en-US" sz="3600" dirty="0"/>
          </a:p>
        </p:txBody>
      </p:sp>
      <p:sp>
        <p:nvSpPr>
          <p:cNvPr id="13" name="矩形 12"/>
          <p:cNvSpPr/>
          <p:nvPr/>
        </p:nvSpPr>
        <p:spPr>
          <a:xfrm>
            <a:off x="4684126" y="4328615"/>
            <a:ext cx="1169551" cy="646331"/>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algn="ctr"/>
            <a:r>
              <a:rPr lang="zh-CN" altLang="en-US" sz="3600" dirty="0" smtClean="0"/>
              <a:t>行</a:t>
            </a:r>
            <a:endParaRPr lang="zh-CN" altLang="en-US" sz="3600" dirty="0"/>
          </a:p>
        </p:txBody>
      </p:sp>
      <p:sp>
        <p:nvSpPr>
          <p:cNvPr id="14" name="矩形 13"/>
          <p:cNvSpPr/>
          <p:nvPr/>
        </p:nvSpPr>
        <p:spPr>
          <a:xfrm>
            <a:off x="6214720" y="4328614"/>
            <a:ext cx="1169551" cy="646331"/>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algn="ctr"/>
            <a:r>
              <a:rPr lang="zh-CN" altLang="en-US" sz="3600" dirty="0" smtClean="0"/>
              <a:t>游</a:t>
            </a:r>
            <a:endParaRPr lang="zh-CN" altLang="en-US" sz="3600" dirty="0"/>
          </a:p>
        </p:txBody>
      </p:sp>
      <p:sp>
        <p:nvSpPr>
          <p:cNvPr id="15" name="矩形 14"/>
          <p:cNvSpPr/>
          <p:nvPr/>
        </p:nvSpPr>
        <p:spPr>
          <a:xfrm>
            <a:off x="7718926" y="4312694"/>
            <a:ext cx="1169551" cy="646331"/>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algn="ctr"/>
            <a:r>
              <a:rPr lang="zh-CN" altLang="en-US" sz="3600" dirty="0" smtClean="0"/>
              <a:t>购</a:t>
            </a:r>
            <a:endParaRPr lang="zh-CN" altLang="en-US" sz="3600" dirty="0"/>
          </a:p>
        </p:txBody>
      </p:sp>
      <p:sp>
        <p:nvSpPr>
          <p:cNvPr id="16" name="矩形 15"/>
          <p:cNvSpPr/>
          <p:nvPr/>
        </p:nvSpPr>
        <p:spPr>
          <a:xfrm>
            <a:off x="9245506" y="4312693"/>
            <a:ext cx="1169551" cy="646331"/>
          </a:xfrm>
          <a:prstGeom prst="rect">
            <a:avLst/>
          </a:prstGeom>
        </p:spPr>
        <p:style>
          <a:lnRef idx="3">
            <a:schemeClr val="lt1"/>
          </a:lnRef>
          <a:fillRef idx="1">
            <a:schemeClr val="accent4"/>
          </a:fillRef>
          <a:effectRef idx="1">
            <a:schemeClr val="accent4"/>
          </a:effectRef>
          <a:fontRef idx="minor">
            <a:schemeClr val="lt1"/>
          </a:fontRef>
        </p:style>
        <p:txBody>
          <a:bodyPr wrap="square">
            <a:spAutoFit/>
          </a:bodyPr>
          <a:lstStyle/>
          <a:p>
            <a:pPr algn="ctr"/>
            <a:r>
              <a:rPr lang="zh-CN" altLang="en-US" sz="3600" dirty="0" smtClean="0"/>
              <a:t>娱</a:t>
            </a:r>
            <a:endParaRPr lang="zh-CN" altLang="en-US" sz="3600" dirty="0"/>
          </a:p>
        </p:txBody>
      </p:sp>
    </p:spTree>
  </p:cSld>
  <p:clrMapOvr>
    <a:masterClrMapping/>
  </p:clrMapOvr>
  <p:transition spd="slow" advTm="0">
    <p:zoom/>
  </p:transition>
  <p:timing>
    <p:tnLst>
      <p:par>
        <p:cTn id="1" dur="indefinite" restart="never" nodeType="tmRoot"/>
      </p:par>
    </p:tnLst>
  </p:timing>
</p:sld>
</file>

<file path=ppt/tags/tag1.xml><?xml version="1.0" encoding="utf-8"?>
<p:tagLst xmlns:p="http://schemas.openxmlformats.org/presentationml/2006/main">
  <p:tag name="commondata" val="eyJoZGlkIjoiMzg3ZmU0NmQ5MDY4NTRhN2E1MThmY2Q3MTFhZDYyZDkifQ=="/>
</p:tagLst>
</file>

<file path=ppt/theme/theme1.xml><?xml version="1.0" encoding="utf-8"?>
<a:theme xmlns:a="http://schemas.openxmlformats.org/drawingml/2006/main" name="WPS">
  <a:themeElements>
    <a:clrScheme name="WPS">
      <a:dk1>
        <a:sysClr val="windowText" lastClr="000000"/>
      </a:dk1>
      <a:lt1>
        <a:sysClr val="window" lastClr="FFFFFF"/>
      </a:lt1>
      <a:dk2>
        <a:srgbClr val="44546A"/>
      </a:dk2>
      <a:lt2>
        <a:srgbClr val="E7E6E6"/>
      </a:lt2>
      <a:accent1>
        <a:srgbClr val="4874CB"/>
      </a:accent1>
      <a:accent2>
        <a:srgbClr val="EE822F"/>
      </a:accent2>
      <a:accent3>
        <a:srgbClr val="F2BA02"/>
      </a:accent3>
      <a:accent4>
        <a:srgbClr val="75BD42"/>
      </a:accent4>
      <a:accent5>
        <a:srgbClr val="30C0B4"/>
      </a:accent5>
      <a:accent6>
        <a:srgbClr val="E54C5E"/>
      </a:accent6>
      <a:hlink>
        <a:srgbClr val="0026E5"/>
      </a:hlink>
      <a:folHlink>
        <a:srgbClr val="7E1FAD"/>
      </a:folHlink>
    </a:clrScheme>
    <a:fontScheme name="WPS">
      <a:majorFont>
        <a:latin typeface="Calibri"/>
        <a:ea typeface=""/>
        <a:cs typeface=""/>
        <a:font script="Jpan" typeface="ＭＳ Ｐゴシック"/>
        <a:font script="Hang" typeface="맑은 고딕"/>
        <a:font script="Hans" typeface="微软雅黑"/>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微软雅黑"/>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WPS">
      <a:fillStyleLst>
        <a:solidFill>
          <a:schemeClr val="phClr"/>
        </a:solidFill>
        <a:gradFill>
          <a:gsLst>
            <a:gs pos="0">
              <a:schemeClr val="phClr">
                <a:lumOff val="17500"/>
              </a:schemeClr>
            </a:gs>
            <a:gs pos="100000">
              <a:schemeClr val="phClr"/>
            </a:gs>
          </a:gsLst>
          <a:lin ang="2700000" scaled="0"/>
        </a:gradFill>
        <a:gradFill>
          <a:gsLst>
            <a:gs pos="0">
              <a:schemeClr val="phClr">
                <a:hueOff val="-2520000"/>
              </a:schemeClr>
            </a:gs>
            <a:gs pos="100000">
              <a:schemeClr val="phClr"/>
            </a:gs>
          </a:gsLst>
          <a:lin ang="2700000" scaled="0"/>
        </a:gradFill>
      </a:fillStyleLst>
      <a:lnStyleLst>
        <a:ln w="12700" cap="flat" cmpd="sng" algn="ctr">
          <a:solidFill>
            <a:schemeClr val="phClr"/>
          </a:solidFill>
          <a:prstDash val="solid"/>
          <a:miter lim="800000"/>
        </a:ln>
        <a:ln w="12700" cap="flat" cmpd="sng" algn="ctr">
          <a:solidFill>
            <a:schemeClr val="phClr"/>
          </a:solidFill>
          <a:prstDash val="solid"/>
          <a:miter lim="800000"/>
        </a:ln>
        <a:ln w="12700" cap="flat" cmpd="sng" algn="ctr">
          <a:gradFill>
            <a:gsLst>
              <a:gs pos="0">
                <a:schemeClr val="phClr">
                  <a:hueOff val="-4200000"/>
                </a:schemeClr>
              </a:gs>
              <a:gs pos="100000">
                <a:schemeClr val="phClr"/>
              </a:gs>
            </a:gsLst>
            <a:lin ang="2700000" scaled="1"/>
          </a:gradFill>
          <a:prstDash val="solid"/>
          <a:miter lim="800000"/>
        </a:ln>
      </a:lnStyleLst>
      <a:effectStyleLst>
        <a:effectStyle>
          <a:effectLst>
            <a:outerShdw blurRad="101600" dist="50800" dir="5400000" algn="ctr" rotWithShape="0">
              <a:schemeClr val="phClr">
                <a:alpha val="60000"/>
              </a:schemeClr>
            </a:outerShdw>
          </a:effectLst>
        </a:effectStyle>
        <a:effectStyle>
          <a:effectLst>
            <a:reflection stA="50000" endA="300" endPos="40000" dist="25400" dir="5400000" sy="-100000" algn="bl" rotWithShape="0"/>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772</Words>
  <Application>WPS 演示</Application>
  <PresentationFormat>宽屏</PresentationFormat>
  <Paragraphs>84</Paragraphs>
  <Slides>6</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6</vt:i4>
      </vt:variant>
    </vt:vector>
  </HeadingPairs>
  <TitlesOfParts>
    <vt:vector size="14" baseType="lpstr">
      <vt:lpstr>Arial</vt:lpstr>
      <vt:lpstr>宋体</vt:lpstr>
      <vt:lpstr>Wingdings</vt:lpstr>
      <vt:lpstr>Arial Unicode MS</vt:lpstr>
      <vt:lpstr>微软雅黑</vt:lpstr>
      <vt:lpstr>黑体</vt:lpstr>
      <vt:lpstr>Calibri</vt:lpstr>
      <vt:lpstr>WPS</vt:lpstr>
      <vt:lpstr>项目一  旅游概述</vt:lpstr>
      <vt:lpstr>项目一  旅游概述</vt:lpstr>
      <vt:lpstr>项目一  旅游概述</vt:lpstr>
      <vt:lpstr>项目一  旅游概述</vt:lpstr>
      <vt:lpstr>项目一  旅游概述</vt:lpstr>
      <vt:lpstr>项目一  旅游概述</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老惠儿</dc:creator>
  <cp:lastModifiedBy>怀念</cp:lastModifiedBy>
  <cp:revision>3</cp:revision>
  <dcterms:created xsi:type="dcterms:W3CDTF">2023-08-09T12:44:00Z</dcterms:created>
  <dcterms:modified xsi:type="dcterms:W3CDTF">2023-12-22T12:06:52Z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3B0086CAF875411CACBDA13AB9801EF4_13</vt:lpwstr>
  </property>
  <property fmtid="{D5CDD505-2E9C-101B-9397-08002B2CF9AE}" pid="3" name="KSOProductBuildVer">
    <vt:lpwstr>2052-12.1.0.16120</vt:lpwstr>
  </property>
</Properties>
</file>