
<file path=[Content_Types].xml><?xml version="1.0" encoding="utf-8"?>
<Types xmlns="http://schemas.openxmlformats.org/package/2006/content-types">
  <Default Extension="tiff" ContentType="image/tiff"/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66" r:id="rId4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E89AC7"/>
    <a:srgbClr val="0000CC"/>
    <a:srgbClr val="1DAC16"/>
    <a:srgbClr val="F7FFFF"/>
    <a:srgbClr val="EAF1FA"/>
    <a:srgbClr val="C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4" autoAdjust="0"/>
  </p:normalViewPr>
  <p:slideViewPr>
    <p:cSldViewPr showGuides="1">
      <p:cViewPr varScale="1">
        <p:scale>
          <a:sx n="79" d="100"/>
          <a:sy n="79" d="100"/>
        </p:scale>
        <p:origin x="1570" y="72"/>
      </p:cViewPr>
      <p:guideLst>
        <p:guide orient="horz" pos="2170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EB389005-D09B-4F21-ACF8-E25B0600BED5}" type="datetimeFigureOut">
              <a:rPr lang="zh-CN" altLang="en-US"/>
            </a:fld>
            <a:endParaRPr lang="zh-CN" altLang="en-US"/>
          </a:p>
        </p:txBody>
      </p:sp>
      <p:sp>
        <p:nvSpPr>
          <p:cNvPr id="10494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pPr lvl="0"/>
            <a:endParaRPr lang="zh-CN" altLang="en-US" noProof="0"/>
          </a:p>
        </p:txBody>
      </p:sp>
      <p:sp>
        <p:nvSpPr>
          <p:cNvPr id="10494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85C60A43-4218-4079-96D8-2013DC7C83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906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4906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p>
            <a:pPr fontAlgn="base">
              <a:spcBef>
                <a:spcPct val="0"/>
              </a:spcBef>
              <a:spcAft>
                <a:spcPct val="0"/>
              </a:spcAft>
            </a:pPr>
            <a:fld id="{581FBC7E-6A0C-455F-ACF5-D654637094C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9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911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p>
            <a:pPr>
              <a:spcBef>
                <a:spcPct val="0"/>
              </a:spcBef>
            </a:pP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tif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spTree>
      <p:nvGrpSpPr>
        <p:cNvPr id="3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191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2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3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4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5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6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7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8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9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0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1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2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3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4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5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6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07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08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09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10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11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12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13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9214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215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21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2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3F4337-3EC3-4190-B52C-97997B5AA383}" type="slidenum">
              <a:rPr lang="en-US"/>
            </a:fld>
            <a:endParaRPr lang="en-US"/>
          </a:p>
        </p:txBody>
      </p:sp>
      <p:pic>
        <p:nvPicPr>
          <p:cNvPr id="2097556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1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showMasterSp="0">
  <p:cSld name="标题和竖排文字">
    <p:spTree>
      <p:nvGrpSpPr>
        <p:cNvPr id="3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55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6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7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8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9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0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1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2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3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4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5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6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7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8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9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70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71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2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73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4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75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6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9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3DF47D86-2149-4511-AEE1-A42A19E0E38B}" type="datetimeFigureOut">
              <a:rPr lang="zh-CN" altLang="en-US"/>
            </a:fld>
            <a:endParaRPr lang="zh-CN" altLang="en-US"/>
          </a:p>
        </p:txBody>
      </p:sp>
      <p:sp>
        <p:nvSpPr>
          <p:cNvPr id="104938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3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AAF627-810C-4854-8CDE-FDC404A81438}" type="slidenum">
              <a:rPr lang="zh-CN" altLang="en-US"/>
            </a:fld>
            <a:endParaRPr lang="zh-CN" altLang="en-US"/>
          </a:p>
        </p:txBody>
      </p:sp>
      <p:pic>
        <p:nvPicPr>
          <p:cNvPr id="2097562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77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showMasterSp="0">
  <p:cSld name="垂直排列标题与文本">
    <p:spTree>
      <p:nvGrpSpPr>
        <p:cNvPr id="3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273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4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5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6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7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8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9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0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1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2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3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4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5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6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7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8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89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0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91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2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93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4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5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9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297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CD5DE84D-F50E-4411-9855-096C7AD4B5C8}" type="datetimeFigureOut">
              <a:rPr lang="zh-CN" altLang="en-US"/>
            </a:fld>
            <a:endParaRPr lang="zh-CN" altLang="en-US"/>
          </a:p>
        </p:txBody>
      </p:sp>
      <p:sp>
        <p:nvSpPr>
          <p:cNvPr id="104929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2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EA429E-96CD-49B3-9EAA-EF20447062DB}" type="slidenum">
              <a:rPr lang="zh-CN" altLang="en-US"/>
            </a:fld>
            <a:endParaRPr lang="zh-CN" altLang="en-US"/>
          </a:p>
        </p:txBody>
      </p:sp>
      <p:pic>
        <p:nvPicPr>
          <p:cNvPr id="2097559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95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showMasterPhAnim="0" showMasterSp="0">
  <p:cSld name="标题和两项内容在文本之上">
    <p:spTree>
      <p:nvGrpSpPr>
        <p:cNvPr id="3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244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5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6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7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8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9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0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1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2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3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4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5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6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7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8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9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60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1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62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3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64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5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267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9268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9269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9270" name="日期占位符 23"/>
          <p:cNvSpPr>
            <a:spLocks noGrp="1" noChangeArrowheads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49271" name="页脚占位符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272" name="灯片编号占位符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p>
            <a:fld id="{504BFBD5-2ADA-45D7-A4E1-3F7F32E851F5}" type="slidenum">
              <a:rPr lang="zh-CN" altLang="en-US"/>
            </a:fld>
            <a:endParaRPr lang="zh-CN" altLang="en-US"/>
          </a:p>
        </p:txBody>
      </p:sp>
      <p:pic>
        <p:nvPicPr>
          <p:cNvPr id="2097558" name="图片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66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5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1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11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6C39B25D-9F2F-4AAC-99D0-2B81B9DB371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4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4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5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2C33481-7714-4F29-97D8-3C2E23F0E0F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4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B3F8A4F-078C-4544-8480-07EB13485F1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3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61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62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6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6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5B147BC-C22B-443C-890F-9AAC56423F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3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5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5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5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5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5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5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5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FC5A816B-F427-49B9-BB80-155F58A868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DB24754-80A3-4CE9-9E52-77C96EAEB13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showMasterSp="0">
  <p:cSld name="空白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1048607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08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09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0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1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2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3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4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5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6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7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8" name="Freeform 19"/>
            <p:cNvSpPr/>
            <p:nvPr/>
          </p:nvSpPr>
          <p:spPr bwMode="auto">
            <a:xfrm>
              <a:off x="499" y="198"/>
              <a:ext cx="99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9" name="Freeform 20"/>
            <p:cNvSpPr/>
            <p:nvPr/>
          </p:nvSpPr>
          <p:spPr bwMode="auto">
            <a:xfrm>
              <a:off x="1355" y="198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20" name="Freeform 21"/>
            <p:cNvSpPr/>
            <p:nvPr/>
          </p:nvSpPr>
          <p:spPr bwMode="auto">
            <a:xfrm>
              <a:off x="707" y="23"/>
              <a:ext cx="176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21" name="Freeform 22"/>
            <p:cNvSpPr/>
            <p:nvPr/>
          </p:nvSpPr>
          <p:spPr bwMode="auto">
            <a:xfrm>
              <a:off x="595" y="51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22" name="Freeform 23"/>
            <p:cNvSpPr/>
            <p:nvPr/>
          </p:nvSpPr>
          <p:spPr bwMode="auto">
            <a:xfrm>
              <a:off x="1142" y="51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8623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4" name="Freeform 26"/>
          <p:cNvSpPr>
            <a:spLocks noChangeArrowheads="1"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5" name="Freeform 27" descr="Dark upward diagonal"/>
          <p:cNvSpPr>
            <a:spLocks noChangeArrowheads="1"/>
          </p:cNvSpPr>
          <p:nvPr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39"/>
              <a:gd name="T19" fmla="*/ 0 h 113"/>
              <a:gd name="T20" fmla="*/ 5639 w 5639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6" name="Freeform 28"/>
          <p:cNvSpPr>
            <a:spLocks noChangeArrowheads="1"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7" name="Freeform 29"/>
          <p:cNvSpPr>
            <a:spLocks noChangeArrowheads="1"/>
          </p:cNvSpPr>
          <p:nvPr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8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9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0" name="Rectangle 30" descr="7"/>
          <p:cNvSpPr>
            <a:spLocks noChangeArrowheads="1"/>
          </p:cNvSpPr>
          <p:nvPr/>
        </p:nvSpPr>
        <p:spPr bwMode="auto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1" name="Rectangle 31" descr="4"/>
          <p:cNvSpPr>
            <a:spLocks noChangeArrowheads="1"/>
          </p:cNvSpPr>
          <p:nvPr/>
        </p:nvSpPr>
        <p:spPr bwMode="auto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2" name="Rectangle 36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5288" y="549275"/>
            <a:ext cx="2311400" cy="290513"/>
          </a:xfrm>
        </p:spPr>
        <p:txBody>
          <a:bodyPr/>
          <a:lstStyle>
            <a:lvl1pPr>
              <a:defRPr sz="2400" b="1" dirty="0">
                <a:solidFill>
                  <a:srgbClr val="FF0000"/>
                </a:solidFill>
                <a:latin typeface="叶根友毛笔行书2.0版" pitchFamily="2" charset="-122"/>
                <a:ea typeface="叶根友毛笔行书2.0版" pitchFamily="2" charset="-122"/>
              </a:defRPr>
            </a:lvl1pPr>
          </a:lstStyle>
          <a:p>
            <a:r>
              <a:rPr lang="zh-CN" altLang="en-US"/>
              <a:t>植物保护技术</a:t>
            </a:r>
            <a:endParaRPr lang="en-US"/>
          </a:p>
        </p:txBody>
      </p:sp>
      <p:sp>
        <p:nvSpPr>
          <p:cNvPr id="104863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321E434-86B4-4B7C-AD15-C570FD9E079E}" type="slidenum">
              <a:rPr lang="en-US"/>
            </a:fld>
            <a:endParaRPr lang="en-US"/>
          </a:p>
        </p:txBody>
      </p:sp>
      <p:pic>
        <p:nvPicPr>
          <p:cNvPr id="2097153" name="图片 3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 autoUpdateAnimBg="0"/>
      <p:bldP spid="1048631" grpId="0" animBg="1" autoUpdateAnimBg="0"/>
      <p:bldP spid="1048632" grpId="0" animBg="1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>
  <p:cSld name="标题和内容">
    <p:spTree>
      <p:nvGrpSpPr>
        <p:cNvPr id="3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00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1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2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3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4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5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6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7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8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9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0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1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2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3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4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5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16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17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18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19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20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21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2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2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324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32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3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BE2B9F-EAED-4A1F-A03F-189198117739}" type="slidenum">
              <a:rPr lang="en-US"/>
            </a:fld>
            <a:endParaRPr lang="en-US" dirty="0"/>
          </a:p>
        </p:txBody>
      </p:sp>
      <p:pic>
        <p:nvPicPr>
          <p:cNvPr id="2097560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22" grpId="0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3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26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27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2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2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E3C03678-D63C-4BF8-93EC-895FD5D9D5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1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32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49133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3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A24D3E6-E7BB-4137-B61A-980BFBB2A41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3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3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4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4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E3EB155-8C42-4FAA-AB60-1EB98DB827C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3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0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2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2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2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2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C8820E9-E8D8-4C6F-B8E5-3D541BA353D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showMasterSp="0">
  <p:cSld name="节标题">
    <p:spTree>
      <p:nvGrpSpPr>
        <p:cNvPr id="3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82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3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4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5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6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7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8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9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0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1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2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3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4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5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6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7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98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99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00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01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02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03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04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5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E3130FF6-5706-4831-9AB9-55CA7278DA06}" type="datetimeFigureOut">
              <a:rPr lang="zh-CN" altLang="en-US"/>
            </a:fld>
            <a:endParaRPr lang="zh-CN" altLang="en-US"/>
          </a:p>
        </p:txBody>
      </p:sp>
      <p:sp>
        <p:nvSpPr>
          <p:cNvPr id="104940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095EAE-13ED-458C-8668-2B9589A27A65}" type="slidenum">
              <a:rPr lang="zh-CN" altLang="en-US"/>
            </a:fld>
            <a:endParaRPr lang="zh-CN" altLang="en-US"/>
          </a:p>
        </p:txBody>
      </p:sp>
      <p:pic>
        <p:nvPicPr>
          <p:cNvPr id="2097563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4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showMasterSp="0">
  <p:cSld name="两栏内容">
    <p:spTree>
      <p:nvGrpSpPr>
        <p:cNvPr id="3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409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0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1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2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3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4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5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6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7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8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9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0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1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2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3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4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425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26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27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28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29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30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3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2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3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4" name="日期占位符 4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4A315AC9-068F-4927-A4CF-9929964EBBF7}" type="datetimeFigureOut">
              <a:rPr lang="zh-CN" altLang="en-US"/>
            </a:fld>
            <a:endParaRPr lang="zh-CN" altLang="en-US"/>
          </a:p>
        </p:txBody>
      </p:sp>
      <p:sp>
        <p:nvSpPr>
          <p:cNvPr id="1049435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3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AF1ABF-0F29-4BA2-8729-759B35A4C23C}" type="slidenum">
              <a:rPr lang="zh-CN" altLang="en-US"/>
            </a:fld>
            <a:endParaRPr lang="zh-CN" altLang="en-US"/>
          </a:p>
        </p:txBody>
      </p:sp>
      <p:pic>
        <p:nvPicPr>
          <p:cNvPr id="2097564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  <p:pic>
        <p:nvPicPr>
          <p:cNvPr id="2097565" name="图片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093" y="2402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31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showMasterSp="0">
  <p:cSld name="比较">
    <p:spTree>
      <p:nvGrpSpPr>
        <p:cNvPr id="3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437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38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39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0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1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2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3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4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5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6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7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8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9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50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51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52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453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4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55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6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57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8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3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4" name="日期占位符 6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29D4D0B3-B6DC-4AEB-8885-222B73445E3E}" type="datetimeFigureOut">
              <a:rPr lang="zh-CN" altLang="en-US"/>
            </a:fld>
            <a:endParaRPr lang="zh-CN" altLang="en-US"/>
          </a:p>
        </p:txBody>
      </p:sp>
      <p:sp>
        <p:nvSpPr>
          <p:cNvPr id="1049465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6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F17B2B-D1DB-44A5-9D73-22C861C1C91C}" type="slidenum">
              <a:rPr lang="zh-CN" altLang="en-US"/>
            </a:fld>
            <a:endParaRPr lang="zh-CN" altLang="en-US"/>
          </a:p>
        </p:txBody>
      </p:sp>
      <p:pic>
        <p:nvPicPr>
          <p:cNvPr id="2097566" name="图片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59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showMasterSp="0">
  <p:cSld name="仅标题">
    <p:spTree>
      <p:nvGrpSpPr>
        <p:cNvPr id="3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218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19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0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1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2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3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4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5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6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7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8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9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0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1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2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3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34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35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36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37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38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39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4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41" name="日期占位符 2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65C9C7C7-DA11-4832-8B33-3E080B3201EF}" type="datetimeFigureOut">
              <a:rPr lang="zh-CN" altLang="en-US"/>
            </a:fld>
            <a:endParaRPr lang="zh-CN" altLang="en-US"/>
          </a:p>
        </p:txBody>
      </p:sp>
      <p:sp>
        <p:nvSpPr>
          <p:cNvPr id="104924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2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536520-51CA-46F5-856B-D71E528E851E}" type="slidenum">
              <a:rPr lang="zh-CN" altLang="en-US"/>
            </a:fld>
            <a:endParaRPr lang="zh-CN" altLang="en-US"/>
          </a:p>
        </p:txBody>
      </p:sp>
      <p:pic>
        <p:nvPicPr>
          <p:cNvPr id="2097557" name="图片 2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40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3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p>
            <a:endParaRPr lang="en-US"/>
          </a:p>
        </p:txBody>
      </p:sp>
      <p:pic>
        <p:nvPicPr>
          <p:cNvPr id="2097567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showMasterSp="0">
  <p:cSld name="内容与标题">
    <p:spTree>
      <p:nvGrpSpPr>
        <p:cNvPr id="3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468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69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0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1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2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3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4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5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6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7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8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9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0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1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2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3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484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85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86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87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88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89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9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3" name="日期占位符 4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29DEA878-A88C-4B90-95CD-43BBC85E4B31}" type="datetimeFigureOut">
              <a:rPr lang="zh-CN" altLang="en-US"/>
            </a:fld>
            <a:endParaRPr lang="zh-CN" altLang="en-US"/>
          </a:p>
        </p:txBody>
      </p:sp>
      <p:sp>
        <p:nvSpPr>
          <p:cNvPr id="104949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9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74886E-CDC8-4969-97D6-A5E023E57B23}" type="slidenum">
              <a:rPr lang="zh-CN" altLang="en-US"/>
            </a:fld>
            <a:endParaRPr lang="zh-CN" altLang="en-US"/>
          </a:p>
        </p:txBody>
      </p:sp>
      <p:pic>
        <p:nvPicPr>
          <p:cNvPr id="2097568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90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showMasterSp="0">
  <p:cSld name="图片与标题">
    <p:spTree>
      <p:nvGrpSpPr>
        <p:cNvPr id="3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27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28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29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0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1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2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3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4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5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6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7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8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9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40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41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42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43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4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45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6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47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8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9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0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4935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52" name="日期占位符 4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43EED7BE-E490-4C01-AE4A-FA839E762430}" type="datetimeFigureOut">
              <a:rPr lang="zh-CN" altLang="en-US"/>
            </a:fld>
            <a:endParaRPr lang="zh-CN" altLang="en-US"/>
          </a:p>
        </p:txBody>
      </p:sp>
      <p:sp>
        <p:nvSpPr>
          <p:cNvPr id="104935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35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D35D8C-3B60-484C-843F-AC68875A96BA}" type="slidenum">
              <a:rPr lang="zh-CN" altLang="en-US"/>
            </a:fld>
            <a:endParaRPr lang="zh-CN" altLang="en-US"/>
          </a:p>
        </p:txBody>
      </p:sp>
      <p:pic>
        <p:nvPicPr>
          <p:cNvPr id="2097561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49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tiff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image" Target="../media/image1.tiff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3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166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67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68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69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0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1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2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3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4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5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6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7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8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9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80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81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182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3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184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5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186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7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141663"/>
            <a:ext cx="6477000" cy="868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1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73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79838" y="5589588"/>
            <a:ext cx="1979612" cy="547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pic>
        <p:nvPicPr>
          <p:cNvPr id="2097555" name="图片 2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88" grpId="0" autoUpdateAnimBg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1048576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77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78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79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0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1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2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3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4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5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6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7" name="Freeform 19"/>
            <p:cNvSpPr/>
            <p:nvPr/>
          </p:nvSpPr>
          <p:spPr bwMode="auto">
            <a:xfrm>
              <a:off x="499" y="198"/>
              <a:ext cx="99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8" name="Freeform 20"/>
            <p:cNvSpPr/>
            <p:nvPr/>
          </p:nvSpPr>
          <p:spPr bwMode="auto">
            <a:xfrm>
              <a:off x="1355" y="198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9" name="Freeform 21"/>
            <p:cNvSpPr/>
            <p:nvPr/>
          </p:nvSpPr>
          <p:spPr bwMode="auto">
            <a:xfrm>
              <a:off x="707" y="23"/>
              <a:ext cx="176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90" name="Freeform 22"/>
            <p:cNvSpPr/>
            <p:nvPr/>
          </p:nvSpPr>
          <p:spPr bwMode="auto">
            <a:xfrm>
              <a:off x="595" y="51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91" name="Freeform 23"/>
            <p:cNvSpPr/>
            <p:nvPr/>
          </p:nvSpPr>
          <p:spPr bwMode="auto">
            <a:xfrm>
              <a:off x="1142" y="51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8592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3" name="Freeform 26"/>
          <p:cNvSpPr>
            <a:spLocks noChangeArrowheads="1"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4" name="Freeform 27" descr="Dark upward diagonal"/>
          <p:cNvSpPr>
            <a:spLocks noChangeArrowheads="1"/>
          </p:cNvSpPr>
          <p:nvPr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39"/>
              <a:gd name="T19" fmla="*/ 0 h 113"/>
              <a:gd name="T20" fmla="*/ 5639 w 5639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5" name="Freeform 28"/>
          <p:cNvSpPr>
            <a:spLocks noChangeArrowheads="1"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6" name="Freeform 29"/>
          <p:cNvSpPr>
            <a:spLocks noChangeArrowheads="1"/>
          </p:cNvSpPr>
          <p:nvPr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7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8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86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860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104860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104860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51BF6024-7B78-42E4-BF17-C177BBB5124B}" type="slidenum">
              <a:rPr lang="en-US"/>
            </a:fld>
            <a:endParaRPr lang="en-US"/>
          </a:p>
        </p:txBody>
      </p:sp>
      <p:sp>
        <p:nvSpPr>
          <p:cNvPr id="1048604" name="Rectangle 30" descr="7"/>
          <p:cNvSpPr>
            <a:spLocks noChangeArrowheads="1"/>
          </p:cNvSpPr>
          <p:nvPr/>
        </p:nvSpPr>
        <p:spPr bwMode="auto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05" name="Rectangle 31" descr="4"/>
          <p:cNvSpPr>
            <a:spLocks noChangeArrowheads="1"/>
          </p:cNvSpPr>
          <p:nvPr/>
        </p:nvSpPr>
        <p:spPr bwMode="auto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06" name="Rectangle 36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097152" name="图片 3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utoUpdateAnimBg="0"/>
      <p:bldP spid="1048604" grpId="0" animBg="1" autoUpdateAnimBg="0"/>
      <p:bldP spid="1048605" grpId="0" animBg="1" autoUpdateAnimBg="0"/>
      <p:bldP spid="1048606" grpId="0" animBg="1" autoUpdateAnimBg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1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1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1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54" name="标题 1"/>
          <p:cNvSpPr txBox="1"/>
          <p:nvPr/>
        </p:nvSpPr>
        <p:spPr>
          <a:xfrm>
            <a:off x="539750" y="1341438"/>
            <a:ext cx="8229600" cy="863600"/>
          </a:xfrm>
          <a:prstGeom prst="rect">
            <a:avLst/>
          </a:prstGeom>
        </p:spPr>
        <p:txBody>
          <a:bodyPr>
            <a:norm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</a:t>
            </a:r>
            <a:r>
              <a:rPr lang="en-US" altLang="zh-CN" sz="44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1.4    </a:t>
            </a:r>
            <a:r>
              <a:rPr lang="zh-CN" altLang="en-US" sz="44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细胞质遗传</a:t>
            </a:r>
            <a:endParaRPr lang="zh-CN" altLang="en-US" sz="44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279" name="组合 1"/>
          <p:cNvGrpSpPr/>
          <p:nvPr/>
        </p:nvGrpSpPr>
        <p:grpSpPr bwMode="auto">
          <a:xfrm>
            <a:off x="163513" y="2420938"/>
            <a:ext cx="2192337" cy="2901950"/>
            <a:chOff x="903598" y="1268760"/>
            <a:chExt cx="3021956" cy="4320480"/>
          </a:xfrm>
        </p:grpSpPr>
        <p:sp>
          <p:nvSpPr>
            <p:cNvPr id="1049055" name="矩形 2"/>
            <p:cNvSpPr/>
            <p:nvPr/>
          </p:nvSpPr>
          <p:spPr>
            <a:xfrm>
              <a:off x="984562" y="1268760"/>
              <a:ext cx="2849086" cy="4320480"/>
            </a:xfrm>
            <a:prstGeom prst="rect">
              <a:avLst/>
            </a:prstGeom>
            <a:solidFill>
              <a:srgbClr val="B5CF30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49056" name="TextBox 30"/>
            <p:cNvSpPr txBox="1"/>
            <p:nvPr/>
          </p:nvSpPr>
          <p:spPr>
            <a:xfrm>
              <a:off x="986751" y="1453113"/>
              <a:ext cx="2846897" cy="86976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" action="ppaction://noaction"/>
                </a:rPr>
                <a:t>任务目标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3145742" name="直接连接符 4"/>
            <p:cNvCxnSpPr>
              <a:cxnSpLocks noChangeShapeType="1"/>
            </p:cNvCxnSpPr>
            <p:nvPr/>
          </p:nvCxnSpPr>
          <p:spPr bwMode="auto">
            <a:xfrm>
              <a:off x="903598" y="2348881"/>
              <a:ext cx="3021956" cy="0"/>
            </a:xfrm>
            <a:prstGeom prst="line">
              <a:avLst/>
            </a:prstGeom>
            <a:noFill/>
            <a:ln w="50800" algn="ctr">
              <a:solidFill>
                <a:srgbClr val="FFFFFF"/>
              </a:solidFill>
              <a:miter lim="800000"/>
            </a:ln>
          </p:spPr>
        </p:cxnSp>
      </p:grpSp>
      <p:grpSp>
        <p:nvGrpSpPr>
          <p:cNvPr id="280" name="组合 56"/>
          <p:cNvGrpSpPr/>
          <p:nvPr/>
        </p:nvGrpSpPr>
        <p:grpSpPr bwMode="auto">
          <a:xfrm>
            <a:off x="2347913" y="2424113"/>
            <a:ext cx="2192337" cy="2901950"/>
            <a:chOff x="3275856" y="2492895"/>
            <a:chExt cx="2816620" cy="3456384"/>
          </a:xfrm>
        </p:grpSpPr>
        <p:grpSp>
          <p:nvGrpSpPr>
            <p:cNvPr id="281" name="组合 5"/>
            <p:cNvGrpSpPr/>
            <p:nvPr/>
          </p:nvGrpSpPr>
          <p:grpSpPr>
            <a:xfrm>
              <a:off x="3356146" y="2492895"/>
              <a:ext cx="2736330" cy="3456384"/>
              <a:chOff x="4309161" y="1431274"/>
              <a:chExt cx="3103376" cy="3819104"/>
            </a:xfrm>
            <a:effectLst>
              <a:outerShdw blurRad="50800" dist="50800" dir="5400000" algn="ctr" rotWithShape="0">
                <a:srgbClr val="F7FFFF"/>
              </a:outerShdw>
            </a:effectLst>
          </p:grpSpPr>
          <p:sp>
            <p:nvSpPr>
              <p:cNvPr id="1049057" name="矩形 6"/>
              <p:cNvSpPr/>
              <p:nvPr/>
            </p:nvSpPr>
            <p:spPr>
              <a:xfrm>
                <a:off x="4348895" y="1431274"/>
                <a:ext cx="2859114" cy="3819104"/>
              </a:xfrm>
              <a:prstGeom prst="rect">
                <a:avLst/>
              </a:prstGeom>
              <a:solidFill>
                <a:srgbClr val="22873A">
                  <a:alpha val="69804"/>
                </a:srgbClr>
              </a:solidFill>
              <a:ln w="508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3200" kern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45743" name="直接连接符 8"/>
              <p:cNvCxnSpPr/>
              <p:nvPr/>
            </p:nvCxnSpPr>
            <p:spPr>
              <a:xfrm>
                <a:off x="4309161" y="2444507"/>
                <a:ext cx="3103376" cy="0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49058" name="TextBox 49"/>
            <p:cNvSpPr txBox="1"/>
            <p:nvPr/>
          </p:nvSpPr>
          <p:spPr>
            <a:xfrm>
              <a:off x="3275856" y="2636596"/>
              <a:ext cx="2671812" cy="69770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" action="ppaction://noaction"/>
                </a:rPr>
                <a:t>任务准备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82" name="组合 57"/>
          <p:cNvGrpSpPr/>
          <p:nvPr/>
        </p:nvGrpSpPr>
        <p:grpSpPr bwMode="auto">
          <a:xfrm>
            <a:off x="4508500" y="2420938"/>
            <a:ext cx="2079625" cy="2901950"/>
            <a:chOff x="6084168" y="2492896"/>
            <a:chExt cx="2555777" cy="3456384"/>
          </a:xfrm>
        </p:grpSpPr>
        <p:grpSp>
          <p:nvGrpSpPr>
            <p:cNvPr id="283" name="组合 9"/>
            <p:cNvGrpSpPr/>
            <p:nvPr/>
          </p:nvGrpSpPr>
          <p:grpSpPr bwMode="auto">
            <a:xfrm>
              <a:off x="6156176" y="2492896"/>
              <a:ext cx="2483769" cy="3456384"/>
              <a:chOff x="7684144" y="1268760"/>
              <a:chExt cx="3021955" cy="4320480"/>
            </a:xfrm>
          </p:grpSpPr>
          <p:sp>
            <p:nvSpPr>
              <p:cNvPr id="1049059" name="矩形 10"/>
              <p:cNvSpPr/>
              <p:nvPr/>
            </p:nvSpPr>
            <p:spPr>
              <a:xfrm>
                <a:off x="7684361" y="1268760"/>
                <a:ext cx="3021738" cy="4320480"/>
              </a:xfrm>
              <a:prstGeom prst="rect">
                <a:avLst/>
              </a:prstGeom>
              <a:solidFill>
                <a:srgbClr val="B5CF30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3200" kern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45744" name="直接连接符 12"/>
              <p:cNvCxnSpPr>
                <a:cxnSpLocks noChangeShapeType="1"/>
              </p:cNvCxnSpPr>
              <p:nvPr/>
            </p:nvCxnSpPr>
            <p:spPr bwMode="auto">
              <a:xfrm>
                <a:off x="7684144" y="2438890"/>
                <a:ext cx="3021955" cy="0"/>
              </a:xfrm>
              <a:prstGeom prst="line">
                <a:avLst/>
              </a:prstGeom>
              <a:noFill/>
              <a:ln w="50800" algn="ctr">
                <a:solidFill>
                  <a:srgbClr val="FFFFFF"/>
                </a:solidFill>
                <a:miter lim="800000"/>
              </a:ln>
            </p:spPr>
          </p:cxnSp>
        </p:grpSp>
        <p:sp>
          <p:nvSpPr>
            <p:cNvPr id="1049060" name="TextBox 50"/>
            <p:cNvSpPr txBox="1"/>
            <p:nvPr/>
          </p:nvSpPr>
          <p:spPr>
            <a:xfrm>
              <a:off x="6084168" y="2636597"/>
              <a:ext cx="2555777" cy="623964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" action="ppaction://noaction"/>
                </a:rPr>
                <a:t>任务实施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84" name="组合 56"/>
          <p:cNvGrpSpPr/>
          <p:nvPr/>
        </p:nvGrpSpPr>
        <p:grpSpPr bwMode="auto">
          <a:xfrm>
            <a:off x="6616700" y="2420938"/>
            <a:ext cx="2276475" cy="2901950"/>
            <a:chOff x="3275856" y="2492895"/>
            <a:chExt cx="2816620" cy="3456384"/>
          </a:xfrm>
        </p:grpSpPr>
        <p:grpSp>
          <p:nvGrpSpPr>
            <p:cNvPr id="285" name="组合 5"/>
            <p:cNvGrpSpPr/>
            <p:nvPr/>
          </p:nvGrpSpPr>
          <p:grpSpPr>
            <a:xfrm>
              <a:off x="3356146" y="2492895"/>
              <a:ext cx="2736330" cy="3456384"/>
              <a:chOff x="4309161" y="1431274"/>
              <a:chExt cx="3103376" cy="3819104"/>
            </a:xfrm>
            <a:effectLst>
              <a:outerShdw blurRad="50800" dist="50800" dir="5400000" algn="ctr" rotWithShape="0">
                <a:srgbClr val="F7FFFF"/>
              </a:outerShdw>
            </a:effectLst>
          </p:grpSpPr>
          <p:sp>
            <p:nvSpPr>
              <p:cNvPr id="1049061" name="矩形 6"/>
              <p:cNvSpPr/>
              <p:nvPr/>
            </p:nvSpPr>
            <p:spPr>
              <a:xfrm>
                <a:off x="4348895" y="1431274"/>
                <a:ext cx="2859114" cy="3819104"/>
              </a:xfrm>
              <a:prstGeom prst="rect">
                <a:avLst/>
              </a:prstGeom>
              <a:solidFill>
                <a:srgbClr val="22873A">
                  <a:alpha val="69804"/>
                </a:srgbClr>
              </a:solidFill>
              <a:ln w="508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3200" kern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45745" name="直接连接符 8"/>
              <p:cNvCxnSpPr/>
              <p:nvPr/>
            </p:nvCxnSpPr>
            <p:spPr>
              <a:xfrm>
                <a:off x="4309161" y="2444507"/>
                <a:ext cx="3103376" cy="0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49062" name="TextBox 49"/>
            <p:cNvSpPr txBox="1"/>
            <p:nvPr/>
          </p:nvSpPr>
          <p:spPr>
            <a:xfrm>
              <a:off x="3275856" y="2636596"/>
              <a:ext cx="2673236" cy="623964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" action="ppaction://noaction"/>
                </a:rPr>
                <a:t>任务反思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49063" name="Rectangle 22"/>
          <p:cNvSpPr>
            <a:spLocks noChangeArrowheads="1"/>
          </p:cNvSpPr>
          <p:nvPr/>
        </p:nvSpPr>
        <p:spPr bwMode="auto">
          <a:xfrm>
            <a:off x="323850" y="3213100"/>
            <a:ext cx="1871663" cy="2087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掌握细胞质遗传特点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掌握雄性不育的应用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学会指导生产</a:t>
            </a:r>
            <a:endParaRPr lang="zh-CN" altLang="en-US">
              <a:solidFill>
                <a:srgbClr val="000000"/>
              </a:solidFill>
            </a:endParaRPr>
          </a:p>
          <a:p>
            <a:pPr algn="ctr"/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1049064" name="Rectangle 23"/>
          <p:cNvSpPr>
            <a:spLocks noChangeArrowheads="1"/>
          </p:cNvSpPr>
          <p:nvPr/>
        </p:nvSpPr>
        <p:spPr bwMode="auto">
          <a:xfrm>
            <a:off x="2484438" y="3213100"/>
            <a:ext cx="1871662" cy="2159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细胞质遗传特点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细胞质遗传的应用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9065" name="Rectangle 24"/>
          <p:cNvSpPr>
            <a:spLocks noChangeArrowheads="1"/>
          </p:cNvSpPr>
          <p:nvPr/>
        </p:nvSpPr>
        <p:spPr bwMode="auto">
          <a:xfrm>
            <a:off x="4643438" y="3284538"/>
            <a:ext cx="1871662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雄性不育现象观察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  <a:p>
            <a:pPr algn="ctr"/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1049066" name="Rectangle 25"/>
          <p:cNvSpPr>
            <a:spLocks noChangeArrowheads="1"/>
          </p:cNvSpPr>
          <p:nvPr/>
        </p:nvSpPr>
        <p:spPr bwMode="auto">
          <a:xfrm>
            <a:off x="6804025" y="3284538"/>
            <a:ext cx="1871663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雄性不育利用特点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细胞质遗传特点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4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4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95" name="内容占位符 2"/>
          <p:cNvSpPr txBox="1"/>
          <p:nvPr/>
        </p:nvSpPr>
        <p:spPr>
          <a:xfrm>
            <a:off x="522288" y="2205038"/>
            <a:ext cx="8099425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别取出不育系和保持系或恢复系的花粉，放到载玻片中央，滴1～2滴碘液，用解剖针挤压出花粉，去除花药壳等杂质后在显微镜下观察，对比不育系和保持系或恢复系的花粉着色情况，凡不着色或着色浅的表示无生活力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9096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三、花粉镜检</a:t>
            </a:r>
            <a:endParaRPr lang="zh-CN" altLang="en-US" sz="3200" b="1" kern="0" dirty="0">
              <a:solidFill>
                <a:srgbClr val="002060"/>
              </a:solidFill>
              <a:latin typeface="+mn-ea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4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98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四、观察结果记录</a:t>
            </a:r>
            <a:endParaRPr lang="zh-CN" altLang="en-US" sz="3200" b="1" kern="0" dirty="0">
              <a:solidFill>
                <a:srgbClr val="002060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4194305" name="表格 1"/>
          <p:cNvGraphicFramePr/>
          <p:nvPr>
            <p:custDataLst>
              <p:tags r:id="rId4"/>
            </p:custDataLst>
          </p:nvPr>
        </p:nvGraphicFramePr>
        <p:xfrm>
          <a:off x="1103313" y="2152650"/>
          <a:ext cx="7415530" cy="263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2690"/>
                <a:gridCol w="2472055"/>
                <a:gridCol w="2470785"/>
              </a:tblGrid>
              <a:tr h="3765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主要性状特性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雄性不育株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雄性正常株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 药 形 态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1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 药 开 裂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 药 数 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1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 药 形 态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52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花药染色反应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47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8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9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100" name="内容占位符 2"/>
          <p:cNvSpPr txBox="1"/>
          <p:nvPr/>
        </p:nvSpPr>
        <p:spPr>
          <a:xfrm>
            <a:off x="522288" y="24923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各小组对任务完成情况汇报，教师对各小组任务完成情况进行讲评，指出优点和不足。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9101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五、点评总结</a:t>
            </a:r>
            <a:endParaRPr lang="en-US" altLang="zh-CN" sz="32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</a:pP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2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50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51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52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103" name="内容占位符 15"/>
          <p:cNvSpPr txBox="1"/>
          <p:nvPr/>
        </p:nvSpPr>
        <p:spPr>
          <a:xfrm>
            <a:off x="1476375" y="2420938"/>
            <a:ext cx="6418263" cy="2736850"/>
          </a:xfrm>
          <a:prstGeom prst="rect">
            <a:avLst/>
          </a:prstGeom>
          <a:solidFill>
            <a:srgbClr val="F7FFFF"/>
          </a:solidFill>
          <a:ln w="60325" cap="flat" cmpd="dbl">
            <a:solidFill>
              <a:srgbClr val="00B050"/>
            </a:solidFill>
            <a:round/>
          </a:ln>
        </p:spPr>
        <p:txBody>
          <a:bodyPr anchor="ctr" anchorCtr="1"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kern="0" dirty="0">
                <a:solidFill>
                  <a:srgbClr val="002060"/>
                </a:solidFill>
                <a:latin typeface="+mn-ea"/>
                <a:ea typeface="+mn-ea"/>
              </a:rPr>
              <a:t>1.</a:t>
            </a: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雄性不育系有哪些利弊？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kern="0" dirty="0">
                <a:solidFill>
                  <a:srgbClr val="002060"/>
                </a:solidFill>
                <a:latin typeface="+mn-ea"/>
                <a:ea typeface="+mn-ea"/>
              </a:rPr>
              <a:t>2.</a:t>
            </a:r>
            <a:r>
              <a:rPr lang="zh-CN" sz="2400" b="1" kern="0" dirty="0">
                <a:solidFill>
                  <a:srgbClr val="002060"/>
                </a:solidFill>
                <a:latin typeface="+mn-ea"/>
                <a:ea typeface="宋体" panose="02010600030101010101" pitchFamily="2" charset="-122"/>
              </a:rPr>
              <a:t>细胞质遗传有哪些特点？</a:t>
            </a:r>
            <a:endParaRPr lang="zh-CN" sz="2400" b="1" kern="0" dirty="0">
              <a:solidFill>
                <a:srgbClr val="002060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1049104" name="矩形 8"/>
          <p:cNvSpPr/>
          <p:nvPr/>
        </p:nvSpPr>
        <p:spPr>
          <a:xfrm>
            <a:off x="1116013" y="1484313"/>
            <a:ext cx="7488237" cy="708025"/>
          </a:xfrm>
          <a:prstGeom prst="rect">
            <a:avLst/>
          </a:prstGeom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任务反思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矩形 5"/>
          <p:cNvSpPr/>
          <p:nvPr/>
        </p:nvSpPr>
        <p:spPr>
          <a:xfrm>
            <a:off x="0" y="3789363"/>
            <a:ext cx="9144000" cy="2232025"/>
          </a:xfrm>
          <a:prstGeom prst="rect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9106" name="PA_文本框 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3312" y="2780928"/>
            <a:ext cx="5500688" cy="90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657B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谢谢聆听！</a:t>
            </a:r>
            <a:endParaRPr lang="zh-CN" altLang="en-US" sz="5400" b="1" dirty="0">
              <a:solidFill>
                <a:srgbClr val="657B1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9107" name="矩形 9"/>
          <p:cNvSpPr/>
          <p:nvPr/>
        </p:nvSpPr>
        <p:spPr>
          <a:xfrm>
            <a:off x="0" y="6092825"/>
            <a:ext cx="9144000" cy="460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657B17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9108" name="矩形 10"/>
          <p:cNvSpPr/>
          <p:nvPr/>
        </p:nvSpPr>
        <p:spPr>
          <a:xfrm flipV="1">
            <a:off x="0" y="3716338"/>
            <a:ext cx="9144000" cy="1444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9000">
                <a:srgbClr val="657B17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pic>
        <p:nvPicPr>
          <p:cNvPr id="2097553" name="图片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371475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54" name="Picture 2" descr="https://timgsa.baidu.com/timg?image&amp;quality=80&amp;size=b9999_10000&amp;sec=1552295017559&amp;di=b0cf58c4e28acd81ce8e78a413dfaffe&amp;imgtype=0&amp;src=http%3A%2F%2Fhbimg.b0.upaiyun.com%2F447387a8bb091c13ae7f752f749e0d7b2b94b04683f6-aiO7ml_fw6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0475" y="1628775"/>
            <a:ext cx="6613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1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1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1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17" name="Picture 6" descr="知识目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00213"/>
            <a:ext cx="21113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71" name="内容占位符 2"/>
          <p:cNvSpPr txBox="1"/>
          <p:nvPr/>
        </p:nvSpPr>
        <p:spPr>
          <a:xfrm>
            <a:off x="420688" y="1916113"/>
            <a:ext cx="8301037" cy="4106862"/>
          </a:xfrm>
          <a:prstGeom prst="rect">
            <a:avLst/>
          </a:prstGeom>
        </p:spPr>
        <p:txBody>
          <a:bodyPr>
            <a:normAutofit/>
          </a:bodyPr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altLang="zh-CN"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endParaRPr lang="en-US" altLang="zh-CN"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1.掌握细胞质遗传的特点。</a:t>
            </a:r>
            <a:endParaRPr lang="zh-CN" altLang="en-US"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2.掌握雄性不育的类型及应用。</a:t>
            </a:r>
            <a:r>
              <a:rPr lang="en-US" altLang="zh-CN" sz="24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en-US" altLang="zh-CN"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sz="24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学会应用雄性不育进行杂交种子生产。</a:t>
            </a:r>
            <a:endParaRPr sz="2400" b="1" kern="0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518" name="Picture 7" descr="能力目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3" y="4076700"/>
            <a:ext cx="21304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72" name="流程图: 可选过程 12"/>
          <p:cNvSpPr/>
          <p:nvPr/>
        </p:nvSpPr>
        <p:spPr>
          <a:xfrm>
            <a:off x="3563938" y="1484313"/>
            <a:ext cx="2592387" cy="649287"/>
          </a:xfrm>
          <a:prstGeom prst="flowChartAlternateProcess">
            <a:avLst/>
          </a:prstGeom>
          <a:gradFill>
            <a:gsLst>
              <a:gs pos="72000">
                <a:srgbClr val="DDEBCF"/>
              </a:gs>
              <a:gs pos="89000">
                <a:srgbClr val="9CB86E"/>
              </a:gs>
              <a:gs pos="98000">
                <a:srgbClr val="156B13"/>
              </a:gs>
            </a:gsLst>
            <a:lin ang="5400000" scaled="0"/>
          </a:gradFill>
          <a:ln cmpd="dbl">
            <a:solidFill>
              <a:srgbClr val="1DA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00"/>
                </a:solidFill>
              </a:rPr>
              <a:t>任务目标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3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19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0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1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74" name="内容占位符 15"/>
          <p:cNvSpPr txBox="1"/>
          <p:nvPr/>
        </p:nvSpPr>
        <p:spPr>
          <a:xfrm>
            <a:off x="1476375" y="2420938"/>
            <a:ext cx="6418263" cy="2927350"/>
          </a:xfrm>
          <a:prstGeom prst="rect">
            <a:avLst/>
          </a:prstGeom>
          <a:solidFill>
            <a:srgbClr val="F7FFFF"/>
          </a:solidFill>
          <a:ln w="60325" cap="flat" cmpd="dbl">
            <a:solidFill>
              <a:srgbClr val="00B050"/>
            </a:solidFill>
            <a:round/>
          </a:ln>
        </p:spPr>
        <p:txBody>
          <a:bodyPr anchor="ctr" anchorCtr="1"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一、细胞质遗传的特点</a:t>
            </a:r>
            <a:endParaRPr lang="zh-CN" altLang="en-US" sz="2800" b="1">
              <a:solidFill>
                <a:srgbClr val="002060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二、细胞质遗传的应用</a:t>
            </a:r>
            <a:endParaRPr lang="zh-CN" altLang="en-US" sz="2800" b="1">
              <a:solidFill>
                <a:srgbClr val="002060"/>
              </a:solidFill>
            </a:endParaRPr>
          </a:p>
        </p:txBody>
      </p:sp>
      <p:sp>
        <p:nvSpPr>
          <p:cNvPr id="1049075" name="矩形 8"/>
          <p:cNvSpPr/>
          <p:nvPr/>
        </p:nvSpPr>
        <p:spPr>
          <a:xfrm>
            <a:off x="1116013" y="1484313"/>
            <a:ext cx="7488237" cy="708025"/>
          </a:xfrm>
          <a:prstGeom prst="rect">
            <a:avLst/>
          </a:prstGeom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任务准备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6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22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3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4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77" name="内容占位符 2"/>
          <p:cNvSpPr txBox="1"/>
          <p:nvPr/>
        </p:nvSpPr>
        <p:spPr>
          <a:xfrm>
            <a:off x="521653" y="172783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表现母系遗传。在细胞质遗传中，正反交的结果不一样，杂种只表现母本性状，呈母系遗传。而在细胞核遗传中，正反交结果是一样的。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2.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遗传方式是非孟德尔式的，杂种后代不表现一定比例的分离。因为控制性状的基因不在染色体上，而在细胞质内的细胞器中。细胞分裂时，细胞器随机地分配到子细胞中，而不像染色体那样进行有规律的分离。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3.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通过连续回交能将母本的核基因几乎全部置换掉，但母本的细胞质基因及其控制的性状仍不消失。</a:t>
            </a:r>
            <a:endParaRPr lang="zh-CN" altLang="en-US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9078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</a:t>
            </a:r>
            <a:r>
              <a:rPr lang="zh-CN" sz="3200" b="1" kern="0" dirty="0">
                <a:solidFill>
                  <a:srgbClr val="002060"/>
                </a:solidFill>
                <a:latin typeface="+mn-ea"/>
                <a:ea typeface="宋体" panose="02010600030101010101" pitchFamily="2" charset="-122"/>
                <a:sym typeface="+mn-ea"/>
              </a:rPr>
              <a:t>细胞质遗传的特点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25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6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7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80" name="内容占位符 2"/>
          <p:cNvSpPr txBox="1"/>
          <p:nvPr/>
        </p:nvSpPr>
        <p:spPr>
          <a:xfrm>
            <a:off x="521335" y="2073593"/>
            <a:ext cx="8101013" cy="1744662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在细胞质遗传现象中，最重要的就是植物雄性不育性的应用。</a:t>
            </a:r>
            <a:endParaRPr lang="zh-CN" altLang="en-US" sz="2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植物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雄性不育</a:t>
            </a:r>
            <a:r>
              <a:rPr lang="zh-CN" altLang="en-US" sz="2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的主要特征是雄蕊发育不正常，不能产生有功能的花粉，但它的雌蕊发育正常，能接受正常花粉而受精结实。</a:t>
            </a:r>
            <a:endParaRPr lang="zh-CN" altLang="en-US" sz="2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可遗传的植物雄性不育主要有细胞核雄性不育（简称核不育）、细胞质雄性不育以及核质互作雄性不育（简称核质不育型）三种。</a:t>
            </a:r>
            <a:endParaRPr lang="zh-CN" altLang="en-US" sz="22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9081" name="标题 1"/>
          <p:cNvSpPr txBox="1"/>
          <p:nvPr/>
        </p:nvSpPr>
        <p:spPr>
          <a:xfrm>
            <a:off x="1968818" y="1134745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二、</a:t>
            </a: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细胞质遗传的应用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2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28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29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30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83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二、</a:t>
            </a: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细胞质遗传的应用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2097531" name="图片 49" descr="1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108" y="2705418"/>
            <a:ext cx="74120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84" name="文本框 99"/>
          <p:cNvSpPr txBox="1"/>
          <p:nvPr/>
        </p:nvSpPr>
        <p:spPr>
          <a:xfrm>
            <a:off x="3419475" y="5373688"/>
            <a:ext cx="22939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三系制种程序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5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32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33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34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86" name="内容占位符 15"/>
          <p:cNvSpPr txBox="1"/>
          <p:nvPr/>
        </p:nvSpPr>
        <p:spPr>
          <a:xfrm>
            <a:off x="1476375" y="1989138"/>
            <a:ext cx="6418263" cy="3940175"/>
          </a:xfrm>
          <a:prstGeom prst="rect">
            <a:avLst/>
          </a:prstGeom>
          <a:solidFill>
            <a:srgbClr val="F7FFFF"/>
          </a:solidFill>
          <a:ln w="60325" cap="flat" cmpd="dbl">
            <a:solidFill>
              <a:srgbClr val="00B050"/>
            </a:solidFill>
            <a:round/>
          </a:ln>
        </p:spPr>
        <p:txBody>
          <a:bodyPr anchor="ctr" anchorCtr="1"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sz="2800" b="1" kern="0" dirty="0">
                <a:solidFill>
                  <a:srgbClr val="002060"/>
                </a:solidFill>
                <a:latin typeface="+mn-ea"/>
                <a:ea typeface="宋体" panose="02010600030101010101" pitchFamily="2" charset="-122"/>
              </a:rPr>
              <a:t>植物雄性不育观察</a:t>
            </a:r>
            <a:endParaRPr lang="zh-CN" sz="2800" b="1" kern="0" dirty="0">
              <a:solidFill>
                <a:srgbClr val="002060"/>
              </a:solidFill>
              <a:latin typeface="+mn-ea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一、材料准备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二、花器观察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三、花粉镜检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四、</a:t>
            </a: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观察结果记录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五、点评总结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049087" name="矩形 8"/>
          <p:cNvSpPr/>
          <p:nvPr/>
        </p:nvSpPr>
        <p:spPr>
          <a:xfrm>
            <a:off x="1116013" y="1268413"/>
            <a:ext cx="7488237" cy="708025"/>
          </a:xfrm>
          <a:prstGeom prst="rect">
            <a:avLst/>
          </a:prstGeom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任务实施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8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35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36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37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89" name="内容占位符 2"/>
          <p:cNvSpPr txBox="1"/>
          <p:nvPr/>
        </p:nvSpPr>
        <p:spPr>
          <a:xfrm>
            <a:off x="522288" y="19716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水稻、玉米、圆葱或其他作物的雄性不育系、保持系、恢复系和F1的田间种植材料、显微镜、载玻片、碘液等。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9090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一、材料准备</a:t>
            </a:r>
            <a:endParaRPr lang="zh-CN" altLang="en-US" sz="32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</a:pP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538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39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540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092" name="内容占位符 2"/>
          <p:cNvSpPr txBox="1"/>
          <p:nvPr/>
        </p:nvSpPr>
        <p:spPr>
          <a:xfrm>
            <a:off x="522288" y="2133600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每组对观察作物，在花期选择不育株及正常株各一株。观察不育株和可育株的花药形态、花药开裂方式、花粉数量、花粉形态。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9093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二、花器观察</a:t>
            </a:r>
            <a:endParaRPr lang="zh-CN" altLang="en-US" sz="3200" b="1" kern="0" dirty="0">
              <a:solidFill>
                <a:srgbClr val="002060"/>
              </a:solidFill>
              <a:latin typeface="+mn-ea"/>
              <a:ea typeface="+mn-ea"/>
              <a:sym typeface="+mn-ea"/>
            </a:endParaRPr>
          </a:p>
          <a:p>
            <a:pPr algn="ctr" eaLnBrk="0" hangingPunct="0">
              <a:lnSpc>
                <a:spcPct val="150000"/>
              </a:lnSpc>
            </a:pP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eb204687-7313-4b64-9743-aba504fda9d9}"/>
  <p:tag name="TABLE_ENDDRAG_ORIGIN_RECT" val="583*207"/>
  <p:tag name="TABLE_ENDDRAG_RECT" val="86*169*583*207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commondata" val="eyJoZGlkIjoiNGJjZDU0MjAzYTZmZTg0MDBhMDI2NDE3YWIxYjE5OTcifQ=="/>
</p:tagLst>
</file>

<file path=ppt/theme/theme1.xml><?xml version="1.0" encoding="utf-8"?>
<a:theme xmlns:a="http://schemas.openxmlformats.org/drawingml/2006/main" name="主题1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_2">
  <a:themeElements>
    <a:clrScheme name="Default Design_2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_2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WPS 演示</Application>
  <PresentationFormat/>
  <Paragraphs>157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叶根友毛笔行书2.0版</vt:lpstr>
      <vt:lpstr>Calibri</vt:lpstr>
      <vt:lpstr>华文中宋</vt:lpstr>
      <vt:lpstr>微软雅黑</vt:lpstr>
      <vt:lpstr>Times New Roman</vt:lpstr>
      <vt:lpstr>黑体</vt:lpstr>
      <vt:lpstr>Arial</vt:lpstr>
      <vt:lpstr>楷体</vt:lpstr>
      <vt:lpstr>Calibri</vt:lpstr>
      <vt:lpstr>Arial Unicode MS</vt:lpstr>
      <vt:lpstr>主题1</vt:lpstr>
      <vt:lpstr>Default Design_2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✎﹏ 〆 遗╮ 失、</cp:lastModifiedBy>
  <cp:revision>3</cp:revision>
  <dcterms:created xsi:type="dcterms:W3CDTF">2023-12-24T00:30:00Z</dcterms:created>
  <dcterms:modified xsi:type="dcterms:W3CDTF">2023-12-24T00:49:44Z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173F706FCF42411493C8C659FF557DE9_13</vt:lpwstr>
  </property>
  <property fmtid="{D5CDD505-2E9C-101B-9397-08002B2CF9AE}" pid="3" name="KSOProductBuildVer">
    <vt:lpwstr>2052-12.1.0.16120</vt:lpwstr>
  </property>
</Properties>
</file>